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Chewy"/>
      <p:regular r:id="rId63"/>
    </p:embeddedFont>
    <p:embeddedFont>
      <p:font typeface="Work Sans Medium"/>
      <p:regular r:id="rId64"/>
      <p:bold r:id="rId65"/>
    </p:embeddedFont>
    <p:embeddedFont>
      <p:font typeface="Work Sans Light"/>
      <p:regular r:id="rId66"/>
      <p:bold r:id="rId67"/>
    </p:embeddedFont>
    <p:embeddedFont>
      <p:font typeface="Work Sans SemiBold"/>
      <p:regular r:id="rId68"/>
      <p:bold r:id="rId69"/>
    </p:embeddedFont>
    <p:embeddedFont>
      <p:font typeface="Work Sans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WorkSans-bold.fntdata"/><Relationship Id="rId70" Type="http://schemas.openxmlformats.org/officeDocument/2006/relationships/font" Target="fonts/WorkSans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WorkSansMedium-regular.fntdata"/><Relationship Id="rId63" Type="http://schemas.openxmlformats.org/officeDocument/2006/relationships/font" Target="fonts/Chewy-regular.fntdata"/><Relationship Id="rId22" Type="http://schemas.openxmlformats.org/officeDocument/2006/relationships/slide" Target="slides/slide17.xml"/><Relationship Id="rId66" Type="http://schemas.openxmlformats.org/officeDocument/2006/relationships/font" Target="fonts/WorkSansLight-regular.fntdata"/><Relationship Id="rId21" Type="http://schemas.openxmlformats.org/officeDocument/2006/relationships/slide" Target="slides/slide16.xml"/><Relationship Id="rId65" Type="http://schemas.openxmlformats.org/officeDocument/2006/relationships/font" Target="fonts/WorkSansMedium-bold.fntdata"/><Relationship Id="rId24" Type="http://schemas.openxmlformats.org/officeDocument/2006/relationships/slide" Target="slides/slide19.xml"/><Relationship Id="rId68" Type="http://schemas.openxmlformats.org/officeDocument/2006/relationships/font" Target="fonts/WorkSansSemiBold-regular.fntdata"/><Relationship Id="rId23" Type="http://schemas.openxmlformats.org/officeDocument/2006/relationships/slide" Target="slides/slide18.xml"/><Relationship Id="rId67" Type="http://schemas.openxmlformats.org/officeDocument/2006/relationships/font" Target="fonts/WorkSansLight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WorkSansSemi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Foto del equipo desde arriba en la alfombra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Usar aceptance testing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Slack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Zeplin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Guidelines // components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Slack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Zeplin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Guidelines // components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Slack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Zeplin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Guidelines // components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Slack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Zeplin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Guidelines // components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Slack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Zeplin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Guidelines // components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Slack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Zeplin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Guidelines // components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Slack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Zeplin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Guidelines // components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Section 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8" y="744572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396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47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7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2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77777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77777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77777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77777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77777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77777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77777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77777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ct val="77777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84352" y="470082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57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42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5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hyperlink" Target="http://www.youtube.com/watch?v=of2qrniR9uc" TargetMode="External"/><Relationship Id="rId5" Type="http://schemas.openxmlformats.org/officeDocument/2006/relationships/image" Target="../media/image4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gif"/><Relationship Id="rId4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7698" l="0" r="0" t="7698"/>
          <a:stretch/>
        </p:blipFill>
        <p:spPr>
          <a:xfrm>
            <a:off x="0" y="-2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0" y="-19500"/>
            <a:ext cx="9144000" cy="5182500"/>
          </a:xfrm>
          <a:prstGeom prst="rect">
            <a:avLst/>
          </a:prstGeom>
          <a:solidFill>
            <a:srgbClr val="000000">
              <a:alpha val="511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¿por qué </a:t>
            </a:r>
            <a:r>
              <a:rPr lang="en" sz="3600">
                <a:solidFill>
                  <a:schemeClr val="accent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</a:t>
            </a:r>
            <a:r>
              <a:rPr lang="en" sz="3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ech</a:t>
            </a:r>
            <a:r>
              <a:rPr lang="en" sz="3600">
                <a:solidFill>
                  <a:schemeClr val="accent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</a:t>
            </a:r>
            <a:r>
              <a:rPr lang="en" sz="3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ign?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2386375" y="1701400"/>
            <a:ext cx="16107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 de éxito</a:t>
            </a:r>
          </a:p>
        </p:txBody>
      </p:sp>
      <p:cxnSp>
        <p:nvCxnSpPr>
          <p:cNvPr id="103" name="Shape 103"/>
          <p:cNvCxnSpPr/>
          <p:nvPr/>
        </p:nvCxnSpPr>
        <p:spPr>
          <a:xfrm>
            <a:off x="4859925" y="3293425"/>
            <a:ext cx="1904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4" name="Shape 104"/>
          <p:cNvSpPr txBox="1"/>
          <p:nvPr/>
        </p:nvSpPr>
        <p:spPr>
          <a:xfrm>
            <a:off x="5035925" y="3393100"/>
            <a:ext cx="18042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tech + design</a:t>
            </a:r>
          </a:p>
        </p:txBody>
      </p:sp>
      <p:cxnSp>
        <p:nvCxnSpPr>
          <p:cNvPr id="105" name="Shape 105"/>
          <p:cNvCxnSpPr/>
          <p:nvPr/>
        </p:nvCxnSpPr>
        <p:spPr>
          <a:xfrm>
            <a:off x="2462575" y="2122050"/>
            <a:ext cx="1904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913" r="913" t="0"/>
          <a:stretch/>
        </p:blipFill>
        <p:spPr>
          <a:xfrm>
            <a:off x="0" y="-48025"/>
            <a:ext cx="9144000" cy="52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0" y="-19500"/>
            <a:ext cx="9144000" cy="5182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899625" y="1075500"/>
            <a:ext cx="7613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800">
                <a:highlight>
                  <a:srgbClr val="FF3492"/>
                </a:highlight>
                <a:latin typeface="Work Sans SemiBold"/>
                <a:ea typeface="Work Sans SemiBold"/>
                <a:cs typeface="Work Sans SemiBold"/>
                <a:sym typeface="Work Sans SemiBold"/>
              </a:rPr>
              <a:t>DIS</a:t>
            </a:r>
            <a:r>
              <a:rPr lang="en" sz="1000"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lang="en" sz="24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“así no está en el mockup (diseño)”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899625" y="1691700"/>
            <a:ext cx="7613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800">
                <a:highlight>
                  <a:srgbClr val="13FFA2"/>
                </a:highlight>
                <a:latin typeface="Work Sans SemiBold"/>
                <a:ea typeface="Work Sans SemiBold"/>
                <a:cs typeface="Work Sans SemiBold"/>
                <a:sym typeface="Work Sans SemiBold"/>
              </a:rPr>
              <a:t>DEV</a:t>
            </a: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lang="en" sz="24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“no estaba dentro de los requerimientos”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899625" y="2307900"/>
            <a:ext cx="7613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3492"/>
                </a:highlight>
                <a:latin typeface="Work Sans SemiBold"/>
                <a:ea typeface="Work Sans SemiBold"/>
                <a:cs typeface="Work Sans SemiBold"/>
                <a:sym typeface="Work Sans SemiBold"/>
              </a:rPr>
              <a:t>DIS</a:t>
            </a: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lang="en" sz="24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“esa no es la animación que propuse”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899625" y="2924100"/>
            <a:ext cx="7613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13FFA2"/>
                </a:highlight>
                <a:latin typeface="Work Sans SemiBold"/>
                <a:ea typeface="Work Sans SemiBold"/>
                <a:cs typeface="Work Sans SemiBold"/>
                <a:sym typeface="Work Sans SemiBold"/>
              </a:rPr>
              <a:t>DEV</a:t>
            </a: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lang="en" sz="24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“eso no se puede hacer, es muy complicado”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899625" y="3540300"/>
            <a:ext cx="7613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3492"/>
                </a:highlight>
                <a:latin typeface="Work Sans SemiBold"/>
                <a:ea typeface="Work Sans SemiBold"/>
                <a:cs typeface="Work Sans SemiBold"/>
                <a:sym typeface="Work Sans SemiBold"/>
              </a:rPr>
              <a:t>DIS</a:t>
            </a: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lang="en" sz="24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“¡¿por qué?!, ¡no entiendo!”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 a r a d i g m a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501450" y="222465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gets me like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ctrTitle"/>
          </p:nvPr>
        </p:nvSpPr>
        <p:spPr>
          <a:xfrm>
            <a:off x="517025" y="744575"/>
            <a:ext cx="3814800" cy="296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000">
                <a:latin typeface="Work Sans SemiBold"/>
                <a:ea typeface="Work Sans SemiBold"/>
                <a:cs typeface="Work Sans SemiBold"/>
                <a:sym typeface="Work Sans SemiBold"/>
              </a:rPr>
              <a:t>“no pretendamos que las cosas cambien si seguimos haciendo lo mismo”</a:t>
            </a:r>
          </a:p>
        </p:txBody>
      </p:sp>
      <p:sp>
        <p:nvSpPr>
          <p:cNvPr id="211" name="Shape 211"/>
          <p:cNvSpPr txBox="1"/>
          <p:nvPr>
            <p:ph idx="1" type="subTitle"/>
          </p:nvPr>
        </p:nvSpPr>
        <p:spPr>
          <a:xfrm>
            <a:off x="517025" y="3870625"/>
            <a:ext cx="1916700" cy="41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albert einstein</a:t>
            </a:r>
          </a:p>
        </p:txBody>
      </p:sp>
      <p:cxnSp>
        <p:nvCxnSpPr>
          <p:cNvPr id="212" name="Shape 212"/>
          <p:cNvCxnSpPr/>
          <p:nvPr/>
        </p:nvCxnSpPr>
        <p:spPr>
          <a:xfrm>
            <a:off x="594875" y="3823500"/>
            <a:ext cx="50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18992" l="1700" r="0" t="7277"/>
          <a:stretch/>
        </p:blipFill>
        <p:spPr>
          <a:xfrm>
            <a:off x="0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0" y="-19500"/>
            <a:ext cx="9144000" cy="5182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innovación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3193200" y="2929700"/>
            <a:ext cx="2757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cambiando el paradigma</a:t>
            </a:r>
          </a:p>
        </p:txBody>
      </p:sp>
      <p:cxnSp>
        <p:nvCxnSpPr>
          <p:cNvPr id="221" name="Shape 221"/>
          <p:cNvCxnSpPr/>
          <p:nvPr/>
        </p:nvCxnSpPr>
        <p:spPr>
          <a:xfrm>
            <a:off x="3619950" y="3293425"/>
            <a:ext cx="190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4294074" y="1788500"/>
            <a:ext cx="888462" cy="1961775"/>
          </a:xfrm>
          <a:custGeom>
            <a:pathLst>
              <a:path extrusionOk="0" h="78471" w="38612">
                <a:moveTo>
                  <a:pt x="11781" y="597"/>
                </a:moveTo>
                <a:cubicBezTo>
                  <a:pt x="14199" y="597"/>
                  <a:pt x="16618" y="597"/>
                  <a:pt x="19037" y="597"/>
                </a:cubicBezTo>
                <a:cubicBezTo>
                  <a:pt x="20460" y="597"/>
                  <a:pt x="23942" y="-675"/>
                  <a:pt x="23306" y="597"/>
                </a:cubicBezTo>
                <a:cubicBezTo>
                  <a:pt x="21314" y="4581"/>
                  <a:pt x="15379" y="4666"/>
                  <a:pt x="11354" y="6573"/>
                </a:cubicBezTo>
                <a:cubicBezTo>
                  <a:pt x="9280" y="7555"/>
                  <a:pt x="3144" y="9462"/>
                  <a:pt x="5378" y="9988"/>
                </a:cubicBezTo>
                <a:cubicBezTo>
                  <a:pt x="11056" y="11324"/>
                  <a:pt x="17045" y="9988"/>
                  <a:pt x="22879" y="9988"/>
                </a:cubicBezTo>
                <a:cubicBezTo>
                  <a:pt x="24190" y="9988"/>
                  <a:pt x="27939" y="10353"/>
                  <a:pt x="26721" y="10841"/>
                </a:cubicBezTo>
                <a:cubicBezTo>
                  <a:pt x="24505" y="11727"/>
                  <a:pt x="24332" y="11084"/>
                  <a:pt x="22025" y="11695"/>
                </a:cubicBezTo>
                <a:cubicBezTo>
                  <a:pt x="17065" y="13008"/>
                  <a:pt x="17122" y="13208"/>
                  <a:pt x="12208" y="14683"/>
                </a:cubicBezTo>
                <a:cubicBezTo>
                  <a:pt x="10719" y="15129"/>
                  <a:pt x="8524" y="14147"/>
                  <a:pt x="9220" y="15537"/>
                </a:cubicBezTo>
                <a:cubicBezTo>
                  <a:pt x="11779" y="20652"/>
                  <a:pt x="26294" y="11524"/>
                  <a:pt x="26294" y="17244"/>
                </a:cubicBezTo>
                <a:cubicBezTo>
                  <a:pt x="26294" y="17890"/>
                  <a:pt x="7750" y="21792"/>
                  <a:pt x="8366" y="21939"/>
                </a:cubicBezTo>
                <a:cubicBezTo>
                  <a:pt x="15458" y="23627"/>
                  <a:pt x="22846" y="23876"/>
                  <a:pt x="30135" y="24074"/>
                </a:cubicBezTo>
                <a:cubicBezTo>
                  <a:pt x="32055" y="24125"/>
                  <a:pt x="35760" y="23360"/>
                  <a:pt x="33977" y="24074"/>
                </a:cubicBezTo>
                <a:cubicBezTo>
                  <a:pt x="27265" y="26758"/>
                  <a:pt x="19647" y="26161"/>
                  <a:pt x="12635" y="27915"/>
                </a:cubicBezTo>
                <a:cubicBezTo>
                  <a:pt x="7133" y="29290"/>
                  <a:pt x="7266" y="29745"/>
                  <a:pt x="1964" y="31757"/>
                </a:cubicBezTo>
                <a:cubicBezTo>
                  <a:pt x="1071" y="32095"/>
                  <a:pt x="-562" y="32119"/>
                  <a:pt x="256" y="32611"/>
                </a:cubicBezTo>
                <a:cubicBezTo>
                  <a:pt x="5880" y="35985"/>
                  <a:pt x="13022" y="35645"/>
                  <a:pt x="19464" y="36879"/>
                </a:cubicBezTo>
                <a:cubicBezTo>
                  <a:pt x="21940" y="37353"/>
                  <a:pt x="28910" y="37762"/>
                  <a:pt x="26721" y="39013"/>
                </a:cubicBezTo>
                <a:cubicBezTo>
                  <a:pt x="21947" y="41740"/>
                  <a:pt x="15923" y="41097"/>
                  <a:pt x="10500" y="42001"/>
                </a:cubicBezTo>
                <a:cubicBezTo>
                  <a:pt x="7938" y="42427"/>
                  <a:pt x="2981" y="41856"/>
                  <a:pt x="5378" y="42855"/>
                </a:cubicBezTo>
                <a:cubicBezTo>
                  <a:pt x="6530" y="43335"/>
                  <a:pt x="24866" y="45526"/>
                  <a:pt x="27147" y="45843"/>
                </a:cubicBezTo>
                <a:cubicBezTo>
                  <a:pt x="29441" y="46161"/>
                  <a:pt x="36270" y="46795"/>
                  <a:pt x="33977" y="47123"/>
                </a:cubicBezTo>
                <a:cubicBezTo>
                  <a:pt x="30589" y="47607"/>
                  <a:pt x="30559" y="47306"/>
                  <a:pt x="27147" y="47550"/>
                </a:cubicBezTo>
                <a:cubicBezTo>
                  <a:pt x="21595" y="47946"/>
                  <a:pt x="21577" y="47761"/>
                  <a:pt x="16049" y="48404"/>
                </a:cubicBezTo>
                <a:cubicBezTo>
                  <a:pt x="13027" y="48755"/>
                  <a:pt x="7086" y="47069"/>
                  <a:pt x="7086" y="50111"/>
                </a:cubicBezTo>
                <a:cubicBezTo>
                  <a:pt x="7086" y="52516"/>
                  <a:pt x="31885" y="57233"/>
                  <a:pt x="30989" y="57794"/>
                </a:cubicBezTo>
                <a:cubicBezTo>
                  <a:pt x="25949" y="60942"/>
                  <a:pt x="18668" y="59352"/>
                  <a:pt x="13915" y="62917"/>
                </a:cubicBezTo>
                <a:cubicBezTo>
                  <a:pt x="9159" y="66482"/>
                  <a:pt x="30249" y="60502"/>
                  <a:pt x="31416" y="66331"/>
                </a:cubicBezTo>
                <a:cubicBezTo>
                  <a:pt x="32766" y="73080"/>
                  <a:pt x="6519" y="63605"/>
                  <a:pt x="10927" y="68892"/>
                </a:cubicBezTo>
                <a:cubicBezTo>
                  <a:pt x="13071" y="71464"/>
                  <a:pt x="20745" y="67677"/>
                  <a:pt x="20745" y="71027"/>
                </a:cubicBezTo>
                <a:cubicBezTo>
                  <a:pt x="20745" y="72898"/>
                  <a:pt x="17055" y="72086"/>
                  <a:pt x="15196" y="71880"/>
                </a:cubicBezTo>
                <a:cubicBezTo>
                  <a:pt x="6681" y="70933"/>
                  <a:pt x="26146" y="58237"/>
                  <a:pt x="28855" y="50111"/>
                </a:cubicBezTo>
                <a:cubicBezTo>
                  <a:pt x="28925" y="49900"/>
                  <a:pt x="38611" y="50928"/>
                  <a:pt x="21172" y="49684"/>
                </a:cubicBezTo>
                <a:cubicBezTo>
                  <a:pt x="18330" y="49481"/>
                  <a:pt x="15399" y="48567"/>
                  <a:pt x="12635" y="49258"/>
                </a:cubicBezTo>
                <a:cubicBezTo>
                  <a:pt x="10783" y="49720"/>
                  <a:pt x="7311" y="50965"/>
                  <a:pt x="9220" y="50965"/>
                </a:cubicBezTo>
                <a:cubicBezTo>
                  <a:pt x="14232" y="50965"/>
                  <a:pt x="24576" y="44262"/>
                  <a:pt x="24160" y="49258"/>
                </a:cubicBezTo>
                <a:cubicBezTo>
                  <a:pt x="23683" y="54973"/>
                  <a:pt x="3493" y="57476"/>
                  <a:pt x="9220" y="57794"/>
                </a:cubicBezTo>
                <a:cubicBezTo>
                  <a:pt x="13503" y="58031"/>
                  <a:pt x="17863" y="58034"/>
                  <a:pt x="22025" y="59075"/>
                </a:cubicBezTo>
                <a:cubicBezTo>
                  <a:pt x="23334" y="59402"/>
                  <a:pt x="20691" y="58783"/>
                  <a:pt x="19464" y="58221"/>
                </a:cubicBezTo>
                <a:cubicBezTo>
                  <a:pt x="15559" y="56431"/>
                  <a:pt x="15652" y="56238"/>
                  <a:pt x="11781" y="54380"/>
                </a:cubicBezTo>
                <a:cubicBezTo>
                  <a:pt x="10315" y="53676"/>
                  <a:pt x="8279" y="54641"/>
                  <a:pt x="8793" y="53099"/>
                </a:cubicBezTo>
                <a:cubicBezTo>
                  <a:pt x="10827" y="46994"/>
                  <a:pt x="20036" y="46550"/>
                  <a:pt x="24586" y="42001"/>
                </a:cubicBezTo>
                <a:cubicBezTo>
                  <a:pt x="25240" y="41346"/>
                  <a:pt x="13862" y="40773"/>
                  <a:pt x="15196" y="39440"/>
                </a:cubicBezTo>
                <a:cubicBezTo>
                  <a:pt x="18761" y="35874"/>
                  <a:pt x="24735" y="36000"/>
                  <a:pt x="29709" y="35172"/>
                </a:cubicBezTo>
                <a:cubicBezTo>
                  <a:pt x="30340" y="35066"/>
                  <a:pt x="31612" y="35315"/>
                  <a:pt x="30989" y="35172"/>
                </a:cubicBezTo>
                <a:cubicBezTo>
                  <a:pt x="27018" y="34255"/>
                  <a:pt x="21196" y="36065"/>
                  <a:pt x="19037" y="32611"/>
                </a:cubicBezTo>
                <a:cubicBezTo>
                  <a:pt x="16837" y="29093"/>
                  <a:pt x="33495" y="30848"/>
                  <a:pt x="30562" y="27915"/>
                </a:cubicBezTo>
                <a:cubicBezTo>
                  <a:pt x="25411" y="22764"/>
                  <a:pt x="16440" y="24182"/>
                  <a:pt x="9220" y="23220"/>
                </a:cubicBezTo>
                <a:cubicBezTo>
                  <a:pt x="8796" y="23163"/>
                  <a:pt x="7975" y="23393"/>
                  <a:pt x="8366" y="23220"/>
                </a:cubicBezTo>
                <a:cubicBezTo>
                  <a:pt x="18924" y="18528"/>
                  <a:pt x="2004" y="25680"/>
                  <a:pt x="19891" y="18525"/>
                </a:cubicBezTo>
                <a:cubicBezTo>
                  <a:pt x="20707" y="18198"/>
                  <a:pt x="22477" y="18098"/>
                  <a:pt x="21598" y="18098"/>
                </a:cubicBezTo>
                <a:cubicBezTo>
                  <a:pt x="19748" y="18098"/>
                  <a:pt x="15101" y="18994"/>
                  <a:pt x="16476" y="20232"/>
                </a:cubicBezTo>
                <a:cubicBezTo>
                  <a:pt x="19151" y="22639"/>
                  <a:pt x="23725" y="25643"/>
                  <a:pt x="26721" y="23647"/>
                </a:cubicBezTo>
                <a:cubicBezTo>
                  <a:pt x="31557" y="20423"/>
                  <a:pt x="16207" y="11537"/>
                  <a:pt x="20318" y="7427"/>
                </a:cubicBezTo>
                <a:cubicBezTo>
                  <a:pt x="23167" y="4577"/>
                  <a:pt x="25578" y="19239"/>
                  <a:pt x="28428" y="16390"/>
                </a:cubicBezTo>
                <a:cubicBezTo>
                  <a:pt x="31085" y="13732"/>
                  <a:pt x="25018" y="9663"/>
                  <a:pt x="22879" y="6573"/>
                </a:cubicBezTo>
                <a:cubicBezTo>
                  <a:pt x="21259" y="4233"/>
                  <a:pt x="17557" y="-962"/>
                  <a:pt x="16049" y="1451"/>
                </a:cubicBezTo>
                <a:cubicBezTo>
                  <a:pt x="11825" y="8208"/>
                  <a:pt x="12522" y="18434"/>
                  <a:pt x="16476" y="25354"/>
                </a:cubicBezTo>
                <a:cubicBezTo>
                  <a:pt x="17746" y="27577"/>
                  <a:pt x="17746" y="35260"/>
                  <a:pt x="16476" y="33037"/>
                </a:cubicBezTo>
                <a:cubicBezTo>
                  <a:pt x="15603" y="31509"/>
                  <a:pt x="16049" y="31329"/>
                  <a:pt x="15623" y="29623"/>
                </a:cubicBezTo>
                <a:cubicBezTo>
                  <a:pt x="14129" y="23646"/>
                  <a:pt x="14202" y="23628"/>
                  <a:pt x="12635" y="17671"/>
                </a:cubicBezTo>
                <a:cubicBezTo>
                  <a:pt x="12067" y="15515"/>
                  <a:pt x="11764" y="11211"/>
                  <a:pt x="11354" y="13402"/>
                </a:cubicBezTo>
                <a:cubicBezTo>
                  <a:pt x="9593" y="22788"/>
                  <a:pt x="11732" y="32544"/>
                  <a:pt x="13062" y="42001"/>
                </a:cubicBezTo>
                <a:cubicBezTo>
                  <a:pt x="13633" y="46067"/>
                  <a:pt x="12040" y="53062"/>
                  <a:pt x="16049" y="53953"/>
                </a:cubicBezTo>
                <a:cubicBezTo>
                  <a:pt x="20771" y="55001"/>
                  <a:pt x="24830" y="49808"/>
                  <a:pt x="28855" y="47123"/>
                </a:cubicBezTo>
                <a:cubicBezTo>
                  <a:pt x="32631" y="44603"/>
                  <a:pt x="20384" y="51021"/>
                  <a:pt x="17330" y="54380"/>
                </a:cubicBezTo>
                <a:cubicBezTo>
                  <a:pt x="16556" y="55230"/>
                  <a:pt x="15338" y="56676"/>
                  <a:pt x="16476" y="56514"/>
                </a:cubicBezTo>
                <a:cubicBezTo>
                  <a:pt x="19254" y="56116"/>
                  <a:pt x="23335" y="49466"/>
                  <a:pt x="23733" y="52245"/>
                </a:cubicBezTo>
                <a:cubicBezTo>
                  <a:pt x="24944" y="60719"/>
                  <a:pt x="14342" y="67588"/>
                  <a:pt x="14342" y="76149"/>
                </a:cubicBezTo>
                <a:cubicBezTo>
                  <a:pt x="14342" y="78398"/>
                  <a:pt x="18517" y="78601"/>
                  <a:pt x="20745" y="78283"/>
                </a:cubicBezTo>
                <a:cubicBezTo>
                  <a:pt x="22012" y="78101"/>
                  <a:pt x="21595" y="75398"/>
                  <a:pt x="20745" y="74441"/>
                </a:cubicBezTo>
                <a:cubicBezTo>
                  <a:pt x="19484" y="73022"/>
                  <a:pt x="16740" y="74264"/>
                  <a:pt x="15196" y="73161"/>
                </a:cubicBezTo>
                <a:cubicBezTo>
                  <a:pt x="7883" y="67938"/>
                  <a:pt x="986" y="56664"/>
                  <a:pt x="4525" y="48404"/>
                </a:cubicBezTo>
                <a:cubicBezTo>
                  <a:pt x="5272" y="46659"/>
                  <a:pt x="8731" y="45780"/>
                  <a:pt x="10074" y="47123"/>
                </a:cubicBezTo>
                <a:cubicBezTo>
                  <a:pt x="14777" y="51826"/>
                  <a:pt x="18997" y="67131"/>
                  <a:pt x="23306" y="62063"/>
                </a:cubicBezTo>
                <a:cubicBezTo>
                  <a:pt x="29105" y="55239"/>
                  <a:pt x="31416" y="45406"/>
                  <a:pt x="31416" y="36452"/>
                </a:cubicBezTo>
                <a:cubicBezTo>
                  <a:pt x="31416" y="34602"/>
                  <a:pt x="33210" y="31351"/>
                  <a:pt x="31416" y="30903"/>
                </a:cubicBezTo>
                <a:cubicBezTo>
                  <a:pt x="25488" y="29420"/>
                  <a:pt x="19131" y="34766"/>
                  <a:pt x="15196" y="39440"/>
                </a:cubicBezTo>
                <a:cubicBezTo>
                  <a:pt x="13692" y="41225"/>
                  <a:pt x="11513" y="45109"/>
                  <a:pt x="9647" y="43709"/>
                </a:cubicBezTo>
                <a:cubicBezTo>
                  <a:pt x="5637" y="40700"/>
                  <a:pt x="7939" y="33781"/>
                  <a:pt x="7939" y="28769"/>
                </a:cubicBezTo>
                <a:cubicBezTo>
                  <a:pt x="7939" y="19837"/>
                  <a:pt x="10195" y="8006"/>
                  <a:pt x="18184" y="4012"/>
                </a:cubicBezTo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7" name="Shape 227"/>
          <p:cNvSpPr/>
          <p:nvPr/>
        </p:nvSpPr>
        <p:spPr>
          <a:xfrm>
            <a:off x="1739987" y="1017075"/>
            <a:ext cx="3442500" cy="3442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4274437" y="1017075"/>
            <a:ext cx="3442500" cy="3442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i n n o v a c i ó n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261" y="1918568"/>
            <a:ext cx="932011" cy="132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187" y="2003950"/>
            <a:ext cx="1130118" cy="12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2716487" y="3325075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desarrollo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900">
                <a:latin typeface="Work Sans Light"/>
                <a:ea typeface="Work Sans Light"/>
                <a:cs typeface="Work Sans Light"/>
                <a:sym typeface="Work Sans Light"/>
              </a:rPr>
              <a:t>-tech-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5182500" y="3325075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diseño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900">
                <a:latin typeface="Work Sans Light"/>
                <a:ea typeface="Work Sans Light"/>
                <a:cs typeface="Work Sans Light"/>
                <a:sym typeface="Work Sans Light"/>
              </a:rPr>
              <a:t>-design-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500" y="2423525"/>
            <a:ext cx="629600" cy="6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0" y="-19500"/>
            <a:ext cx="9144000" cy="5182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137" y="1594924"/>
            <a:ext cx="877725" cy="8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2826000" y="2666200"/>
            <a:ext cx="3492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techsign</a:t>
            </a:r>
          </a:p>
        </p:txBody>
      </p:sp>
      <p:cxnSp>
        <p:nvCxnSpPr>
          <p:cNvPr id="243" name="Shape 243"/>
          <p:cNvCxnSpPr/>
          <p:nvPr/>
        </p:nvCxnSpPr>
        <p:spPr>
          <a:xfrm>
            <a:off x="3619950" y="3360400"/>
            <a:ext cx="190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4" name="Shape 244"/>
          <p:cNvSpPr txBox="1"/>
          <p:nvPr/>
        </p:nvSpPr>
        <p:spPr>
          <a:xfrm>
            <a:off x="3193200" y="3460575"/>
            <a:ext cx="2757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tech</a:t>
            </a: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n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+</a:t>
            </a: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</a:t>
            </a: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sign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9749" l="0" r="0" t="1525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x="0" y="0"/>
            <a:ext cx="9144000" cy="5182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equipo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3619950" y="3293425"/>
            <a:ext cx="190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3" name="Shape 253"/>
          <p:cNvSpPr txBox="1"/>
          <p:nvPr/>
        </p:nvSpPr>
        <p:spPr>
          <a:xfrm>
            <a:off x="3193200" y="2929700"/>
            <a:ext cx="2757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techsign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2231300" y="1867450"/>
            <a:ext cx="888462" cy="1436607"/>
          </a:xfrm>
          <a:custGeom>
            <a:pathLst>
              <a:path extrusionOk="0" h="78471" w="38612">
                <a:moveTo>
                  <a:pt x="11781" y="597"/>
                </a:moveTo>
                <a:cubicBezTo>
                  <a:pt x="14199" y="597"/>
                  <a:pt x="16618" y="597"/>
                  <a:pt x="19037" y="597"/>
                </a:cubicBezTo>
                <a:cubicBezTo>
                  <a:pt x="20460" y="597"/>
                  <a:pt x="23942" y="-675"/>
                  <a:pt x="23306" y="597"/>
                </a:cubicBezTo>
                <a:cubicBezTo>
                  <a:pt x="21314" y="4581"/>
                  <a:pt x="15379" y="4666"/>
                  <a:pt x="11354" y="6573"/>
                </a:cubicBezTo>
                <a:cubicBezTo>
                  <a:pt x="9280" y="7555"/>
                  <a:pt x="3144" y="9462"/>
                  <a:pt x="5378" y="9988"/>
                </a:cubicBezTo>
                <a:cubicBezTo>
                  <a:pt x="11056" y="11324"/>
                  <a:pt x="17045" y="9988"/>
                  <a:pt x="22879" y="9988"/>
                </a:cubicBezTo>
                <a:cubicBezTo>
                  <a:pt x="24190" y="9988"/>
                  <a:pt x="27939" y="10353"/>
                  <a:pt x="26721" y="10841"/>
                </a:cubicBezTo>
                <a:cubicBezTo>
                  <a:pt x="24505" y="11727"/>
                  <a:pt x="24332" y="11084"/>
                  <a:pt x="22025" y="11695"/>
                </a:cubicBezTo>
                <a:cubicBezTo>
                  <a:pt x="17065" y="13008"/>
                  <a:pt x="17122" y="13208"/>
                  <a:pt x="12208" y="14683"/>
                </a:cubicBezTo>
                <a:cubicBezTo>
                  <a:pt x="10719" y="15129"/>
                  <a:pt x="8524" y="14147"/>
                  <a:pt x="9220" y="15537"/>
                </a:cubicBezTo>
                <a:cubicBezTo>
                  <a:pt x="11779" y="20652"/>
                  <a:pt x="26294" y="11524"/>
                  <a:pt x="26294" y="17244"/>
                </a:cubicBezTo>
                <a:cubicBezTo>
                  <a:pt x="26294" y="17890"/>
                  <a:pt x="7750" y="21792"/>
                  <a:pt x="8366" y="21939"/>
                </a:cubicBezTo>
                <a:cubicBezTo>
                  <a:pt x="15458" y="23627"/>
                  <a:pt x="22846" y="23876"/>
                  <a:pt x="30135" y="24074"/>
                </a:cubicBezTo>
                <a:cubicBezTo>
                  <a:pt x="32055" y="24125"/>
                  <a:pt x="35760" y="23360"/>
                  <a:pt x="33977" y="24074"/>
                </a:cubicBezTo>
                <a:cubicBezTo>
                  <a:pt x="27265" y="26758"/>
                  <a:pt x="19647" y="26161"/>
                  <a:pt x="12635" y="27915"/>
                </a:cubicBezTo>
                <a:cubicBezTo>
                  <a:pt x="7133" y="29290"/>
                  <a:pt x="7266" y="29745"/>
                  <a:pt x="1964" y="31757"/>
                </a:cubicBezTo>
                <a:cubicBezTo>
                  <a:pt x="1071" y="32095"/>
                  <a:pt x="-562" y="32119"/>
                  <a:pt x="256" y="32611"/>
                </a:cubicBezTo>
                <a:cubicBezTo>
                  <a:pt x="5880" y="35985"/>
                  <a:pt x="13022" y="35645"/>
                  <a:pt x="19464" y="36879"/>
                </a:cubicBezTo>
                <a:cubicBezTo>
                  <a:pt x="21940" y="37353"/>
                  <a:pt x="28910" y="37762"/>
                  <a:pt x="26721" y="39013"/>
                </a:cubicBezTo>
                <a:cubicBezTo>
                  <a:pt x="21947" y="41740"/>
                  <a:pt x="15923" y="41097"/>
                  <a:pt x="10500" y="42001"/>
                </a:cubicBezTo>
                <a:cubicBezTo>
                  <a:pt x="7938" y="42427"/>
                  <a:pt x="2981" y="41856"/>
                  <a:pt x="5378" y="42855"/>
                </a:cubicBezTo>
                <a:cubicBezTo>
                  <a:pt x="6530" y="43335"/>
                  <a:pt x="24866" y="45526"/>
                  <a:pt x="27147" y="45843"/>
                </a:cubicBezTo>
                <a:cubicBezTo>
                  <a:pt x="29441" y="46161"/>
                  <a:pt x="36270" y="46795"/>
                  <a:pt x="33977" y="47123"/>
                </a:cubicBezTo>
                <a:cubicBezTo>
                  <a:pt x="30589" y="47607"/>
                  <a:pt x="30559" y="47306"/>
                  <a:pt x="27147" y="47550"/>
                </a:cubicBezTo>
                <a:cubicBezTo>
                  <a:pt x="21595" y="47946"/>
                  <a:pt x="21577" y="47761"/>
                  <a:pt x="16049" y="48404"/>
                </a:cubicBezTo>
                <a:cubicBezTo>
                  <a:pt x="13027" y="48755"/>
                  <a:pt x="7086" y="47069"/>
                  <a:pt x="7086" y="50111"/>
                </a:cubicBezTo>
                <a:cubicBezTo>
                  <a:pt x="7086" y="52516"/>
                  <a:pt x="31885" y="57233"/>
                  <a:pt x="30989" y="57794"/>
                </a:cubicBezTo>
                <a:cubicBezTo>
                  <a:pt x="25949" y="60942"/>
                  <a:pt x="18668" y="59352"/>
                  <a:pt x="13915" y="62917"/>
                </a:cubicBezTo>
                <a:cubicBezTo>
                  <a:pt x="9159" y="66482"/>
                  <a:pt x="30249" y="60502"/>
                  <a:pt x="31416" y="66331"/>
                </a:cubicBezTo>
                <a:cubicBezTo>
                  <a:pt x="32766" y="73080"/>
                  <a:pt x="6519" y="63605"/>
                  <a:pt x="10927" y="68892"/>
                </a:cubicBezTo>
                <a:cubicBezTo>
                  <a:pt x="13071" y="71464"/>
                  <a:pt x="20745" y="67677"/>
                  <a:pt x="20745" y="71027"/>
                </a:cubicBezTo>
                <a:cubicBezTo>
                  <a:pt x="20745" y="72898"/>
                  <a:pt x="17055" y="72086"/>
                  <a:pt x="15196" y="71880"/>
                </a:cubicBezTo>
                <a:cubicBezTo>
                  <a:pt x="6681" y="70933"/>
                  <a:pt x="26146" y="58237"/>
                  <a:pt x="28855" y="50111"/>
                </a:cubicBezTo>
                <a:cubicBezTo>
                  <a:pt x="28925" y="49900"/>
                  <a:pt x="38611" y="50928"/>
                  <a:pt x="21172" y="49684"/>
                </a:cubicBezTo>
                <a:cubicBezTo>
                  <a:pt x="18330" y="49481"/>
                  <a:pt x="15399" y="48567"/>
                  <a:pt x="12635" y="49258"/>
                </a:cubicBezTo>
                <a:cubicBezTo>
                  <a:pt x="10783" y="49720"/>
                  <a:pt x="7311" y="50965"/>
                  <a:pt x="9220" y="50965"/>
                </a:cubicBezTo>
                <a:cubicBezTo>
                  <a:pt x="14232" y="50965"/>
                  <a:pt x="24576" y="44262"/>
                  <a:pt x="24160" y="49258"/>
                </a:cubicBezTo>
                <a:cubicBezTo>
                  <a:pt x="23683" y="54973"/>
                  <a:pt x="3493" y="57476"/>
                  <a:pt x="9220" y="57794"/>
                </a:cubicBezTo>
                <a:cubicBezTo>
                  <a:pt x="13503" y="58031"/>
                  <a:pt x="17863" y="58034"/>
                  <a:pt x="22025" y="59075"/>
                </a:cubicBezTo>
                <a:cubicBezTo>
                  <a:pt x="23334" y="59402"/>
                  <a:pt x="20691" y="58783"/>
                  <a:pt x="19464" y="58221"/>
                </a:cubicBezTo>
                <a:cubicBezTo>
                  <a:pt x="15559" y="56431"/>
                  <a:pt x="15652" y="56238"/>
                  <a:pt x="11781" y="54380"/>
                </a:cubicBezTo>
                <a:cubicBezTo>
                  <a:pt x="10315" y="53676"/>
                  <a:pt x="8279" y="54641"/>
                  <a:pt x="8793" y="53099"/>
                </a:cubicBezTo>
                <a:cubicBezTo>
                  <a:pt x="10827" y="46994"/>
                  <a:pt x="20036" y="46550"/>
                  <a:pt x="24586" y="42001"/>
                </a:cubicBezTo>
                <a:cubicBezTo>
                  <a:pt x="25240" y="41346"/>
                  <a:pt x="13862" y="40773"/>
                  <a:pt x="15196" y="39440"/>
                </a:cubicBezTo>
                <a:cubicBezTo>
                  <a:pt x="18761" y="35874"/>
                  <a:pt x="24735" y="36000"/>
                  <a:pt x="29709" y="35172"/>
                </a:cubicBezTo>
                <a:cubicBezTo>
                  <a:pt x="30340" y="35066"/>
                  <a:pt x="31612" y="35315"/>
                  <a:pt x="30989" y="35172"/>
                </a:cubicBezTo>
                <a:cubicBezTo>
                  <a:pt x="27018" y="34255"/>
                  <a:pt x="21196" y="36065"/>
                  <a:pt x="19037" y="32611"/>
                </a:cubicBezTo>
                <a:cubicBezTo>
                  <a:pt x="16837" y="29093"/>
                  <a:pt x="33495" y="30848"/>
                  <a:pt x="30562" y="27915"/>
                </a:cubicBezTo>
                <a:cubicBezTo>
                  <a:pt x="25411" y="22764"/>
                  <a:pt x="16440" y="24182"/>
                  <a:pt x="9220" y="23220"/>
                </a:cubicBezTo>
                <a:cubicBezTo>
                  <a:pt x="8796" y="23163"/>
                  <a:pt x="7975" y="23393"/>
                  <a:pt x="8366" y="23220"/>
                </a:cubicBezTo>
                <a:cubicBezTo>
                  <a:pt x="18924" y="18528"/>
                  <a:pt x="2004" y="25680"/>
                  <a:pt x="19891" y="18525"/>
                </a:cubicBezTo>
                <a:cubicBezTo>
                  <a:pt x="20707" y="18198"/>
                  <a:pt x="22477" y="18098"/>
                  <a:pt x="21598" y="18098"/>
                </a:cubicBezTo>
                <a:cubicBezTo>
                  <a:pt x="19748" y="18098"/>
                  <a:pt x="15101" y="18994"/>
                  <a:pt x="16476" y="20232"/>
                </a:cubicBezTo>
                <a:cubicBezTo>
                  <a:pt x="19151" y="22639"/>
                  <a:pt x="23725" y="25643"/>
                  <a:pt x="26721" y="23647"/>
                </a:cubicBezTo>
                <a:cubicBezTo>
                  <a:pt x="31557" y="20423"/>
                  <a:pt x="16207" y="11537"/>
                  <a:pt x="20318" y="7427"/>
                </a:cubicBezTo>
                <a:cubicBezTo>
                  <a:pt x="23167" y="4577"/>
                  <a:pt x="25578" y="19239"/>
                  <a:pt x="28428" y="16390"/>
                </a:cubicBezTo>
                <a:cubicBezTo>
                  <a:pt x="31085" y="13732"/>
                  <a:pt x="25018" y="9663"/>
                  <a:pt x="22879" y="6573"/>
                </a:cubicBezTo>
                <a:cubicBezTo>
                  <a:pt x="21259" y="4233"/>
                  <a:pt x="17557" y="-962"/>
                  <a:pt x="16049" y="1451"/>
                </a:cubicBezTo>
                <a:cubicBezTo>
                  <a:pt x="11825" y="8208"/>
                  <a:pt x="12522" y="18434"/>
                  <a:pt x="16476" y="25354"/>
                </a:cubicBezTo>
                <a:cubicBezTo>
                  <a:pt x="17746" y="27577"/>
                  <a:pt x="17746" y="35260"/>
                  <a:pt x="16476" y="33037"/>
                </a:cubicBezTo>
                <a:cubicBezTo>
                  <a:pt x="15603" y="31509"/>
                  <a:pt x="16049" y="31329"/>
                  <a:pt x="15623" y="29623"/>
                </a:cubicBezTo>
                <a:cubicBezTo>
                  <a:pt x="14129" y="23646"/>
                  <a:pt x="14202" y="23628"/>
                  <a:pt x="12635" y="17671"/>
                </a:cubicBezTo>
                <a:cubicBezTo>
                  <a:pt x="12067" y="15515"/>
                  <a:pt x="11764" y="11211"/>
                  <a:pt x="11354" y="13402"/>
                </a:cubicBezTo>
                <a:cubicBezTo>
                  <a:pt x="9593" y="22788"/>
                  <a:pt x="11732" y="32544"/>
                  <a:pt x="13062" y="42001"/>
                </a:cubicBezTo>
                <a:cubicBezTo>
                  <a:pt x="13633" y="46067"/>
                  <a:pt x="12040" y="53062"/>
                  <a:pt x="16049" y="53953"/>
                </a:cubicBezTo>
                <a:cubicBezTo>
                  <a:pt x="20771" y="55001"/>
                  <a:pt x="24830" y="49808"/>
                  <a:pt x="28855" y="47123"/>
                </a:cubicBezTo>
                <a:cubicBezTo>
                  <a:pt x="32631" y="44603"/>
                  <a:pt x="20384" y="51021"/>
                  <a:pt x="17330" y="54380"/>
                </a:cubicBezTo>
                <a:cubicBezTo>
                  <a:pt x="16556" y="55230"/>
                  <a:pt x="15338" y="56676"/>
                  <a:pt x="16476" y="56514"/>
                </a:cubicBezTo>
                <a:cubicBezTo>
                  <a:pt x="19254" y="56116"/>
                  <a:pt x="23335" y="49466"/>
                  <a:pt x="23733" y="52245"/>
                </a:cubicBezTo>
                <a:cubicBezTo>
                  <a:pt x="24944" y="60719"/>
                  <a:pt x="14342" y="67588"/>
                  <a:pt x="14342" y="76149"/>
                </a:cubicBezTo>
                <a:cubicBezTo>
                  <a:pt x="14342" y="78398"/>
                  <a:pt x="18517" y="78601"/>
                  <a:pt x="20745" y="78283"/>
                </a:cubicBezTo>
                <a:cubicBezTo>
                  <a:pt x="22012" y="78101"/>
                  <a:pt x="21595" y="75398"/>
                  <a:pt x="20745" y="74441"/>
                </a:cubicBezTo>
                <a:cubicBezTo>
                  <a:pt x="19484" y="73022"/>
                  <a:pt x="16740" y="74264"/>
                  <a:pt x="15196" y="73161"/>
                </a:cubicBezTo>
                <a:cubicBezTo>
                  <a:pt x="7883" y="67938"/>
                  <a:pt x="986" y="56664"/>
                  <a:pt x="4525" y="48404"/>
                </a:cubicBezTo>
                <a:cubicBezTo>
                  <a:pt x="5272" y="46659"/>
                  <a:pt x="8731" y="45780"/>
                  <a:pt x="10074" y="47123"/>
                </a:cubicBezTo>
                <a:cubicBezTo>
                  <a:pt x="14777" y="51826"/>
                  <a:pt x="18997" y="67131"/>
                  <a:pt x="23306" y="62063"/>
                </a:cubicBezTo>
                <a:cubicBezTo>
                  <a:pt x="29105" y="55239"/>
                  <a:pt x="31416" y="45406"/>
                  <a:pt x="31416" y="36452"/>
                </a:cubicBezTo>
                <a:cubicBezTo>
                  <a:pt x="31416" y="34602"/>
                  <a:pt x="33210" y="31351"/>
                  <a:pt x="31416" y="30903"/>
                </a:cubicBezTo>
                <a:cubicBezTo>
                  <a:pt x="25488" y="29420"/>
                  <a:pt x="19131" y="34766"/>
                  <a:pt x="15196" y="39440"/>
                </a:cubicBezTo>
                <a:cubicBezTo>
                  <a:pt x="13692" y="41225"/>
                  <a:pt x="11513" y="45109"/>
                  <a:pt x="9647" y="43709"/>
                </a:cubicBezTo>
                <a:cubicBezTo>
                  <a:pt x="5637" y="40700"/>
                  <a:pt x="7939" y="33781"/>
                  <a:pt x="7939" y="28769"/>
                </a:cubicBezTo>
                <a:cubicBezTo>
                  <a:pt x="7939" y="19837"/>
                  <a:pt x="10195" y="8006"/>
                  <a:pt x="18184" y="4012"/>
                </a:cubicBezTo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9" name="Shape 259"/>
          <p:cNvSpPr/>
          <p:nvPr/>
        </p:nvSpPr>
        <p:spPr>
          <a:xfrm>
            <a:off x="4609950" y="0"/>
            <a:ext cx="4533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e q u i p o</a:t>
            </a:r>
          </a:p>
        </p:txBody>
      </p:sp>
      <p:sp>
        <p:nvSpPr>
          <p:cNvPr id="261" name="Shape 261"/>
          <p:cNvSpPr/>
          <p:nvPr/>
        </p:nvSpPr>
        <p:spPr>
          <a:xfrm>
            <a:off x="1185061" y="1604400"/>
            <a:ext cx="1934700" cy="19347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2184378" y="1604400"/>
            <a:ext cx="1934700" cy="19347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636" y="2316372"/>
            <a:ext cx="510725" cy="51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5111475" y="8391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comunicación / 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procesos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5111475" y="14553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herramientas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5111475" y="20715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priorización de proyectos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5111475" y="33039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decisiones producto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111475" y="26877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métricas / resultados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5111475" y="39201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meetings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7698" l="0" r="0" t="7698"/>
          <a:stretch/>
        </p:blipFill>
        <p:spPr>
          <a:xfrm>
            <a:off x="0" y="-2"/>
            <a:ext cx="914400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7698" l="0" r="0" t="7698"/>
          <a:stretch/>
        </p:blipFill>
        <p:spPr>
          <a:xfrm>
            <a:off x="0" y="-2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5879425" y="1594326"/>
            <a:ext cx="1954799" cy="1954800"/>
          </a:xfrm>
          <a:prstGeom prst="ellipse">
            <a:avLst/>
          </a:prstGeom>
          <a:solidFill>
            <a:srgbClr val="EEFF41">
              <a:alpha val="7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294" y="2186187"/>
            <a:ext cx="770997" cy="77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1309762" y="1594378"/>
            <a:ext cx="1954800" cy="1954800"/>
          </a:xfrm>
          <a:prstGeom prst="ellipse">
            <a:avLst/>
          </a:prstGeom>
          <a:solidFill>
            <a:srgbClr val="EEFF41">
              <a:alpha val="7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8872" y="2073481"/>
            <a:ext cx="996492" cy="99648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3647550" y="2311700"/>
            <a:ext cx="1848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600">
                <a:solidFill>
                  <a:schemeClr val="accent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1:4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4311150" y="0"/>
            <a:ext cx="4833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e q u i p o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27425" y="8391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procesos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727425" y="14553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herramientas</a:t>
            </a:r>
          </a:p>
          <a:p>
            <a:pPr lvl="0" rtl="0" algn="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727425" y="20715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priorización de proyectos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727425" y="33039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decisiones producto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727425" y="26877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métricas / resultados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727425" y="39201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meetings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4387350" y="839175"/>
            <a:ext cx="4085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+ precisos, eficientes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4387350" y="1455375"/>
            <a:ext cx="4085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+ eficientes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4387350" y="2071575"/>
            <a:ext cx="4085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+ sincronizados, actualizados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4387350" y="3303975"/>
            <a:ext cx="4085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+ rápido, precisas, en conjunto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4387350" y="2687775"/>
            <a:ext cx="4085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+ compromiso, seguimiento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387350" y="3920175"/>
            <a:ext cx="3550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+ sinergia</a:t>
            </a:r>
          </a:p>
        </p:txBody>
      </p:sp>
      <p:sp>
        <p:nvSpPr>
          <p:cNvPr id="299" name="Shape 299"/>
          <p:cNvSpPr/>
          <p:nvPr/>
        </p:nvSpPr>
        <p:spPr>
          <a:xfrm>
            <a:off x="1156275" y="707925"/>
            <a:ext cx="7007100" cy="1297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24175" l="0" r="0" t="16715"/>
          <a:stretch/>
        </p:blipFill>
        <p:spPr>
          <a:xfrm>
            <a:off x="3554949" y="2792925"/>
            <a:ext cx="2034099" cy="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 b="12169" l="11545" r="11537" t="11535"/>
          <a:stretch/>
        </p:blipFill>
        <p:spPr>
          <a:xfrm>
            <a:off x="4022550" y="1466175"/>
            <a:ext cx="1098900" cy="1089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12" name="Shape 112"/>
          <p:cNvCxnSpPr/>
          <p:nvPr/>
        </p:nvCxnSpPr>
        <p:spPr>
          <a:xfrm>
            <a:off x="3292650" y="3272075"/>
            <a:ext cx="2558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24233" l="0" r="0" t="765"/>
          <a:stretch/>
        </p:blipFill>
        <p:spPr>
          <a:xfrm>
            <a:off x="0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0" y="-19500"/>
            <a:ext cx="9144000" cy="5182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proceso</a:t>
            </a:r>
          </a:p>
        </p:txBody>
      </p:sp>
      <p:cxnSp>
        <p:nvCxnSpPr>
          <p:cNvPr id="307" name="Shape 307"/>
          <p:cNvCxnSpPr/>
          <p:nvPr/>
        </p:nvCxnSpPr>
        <p:spPr>
          <a:xfrm>
            <a:off x="3619950" y="3293425"/>
            <a:ext cx="190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8" name="Shape 308"/>
          <p:cNvSpPr txBox="1"/>
          <p:nvPr/>
        </p:nvSpPr>
        <p:spPr>
          <a:xfrm>
            <a:off x="3193200" y="2929700"/>
            <a:ext cx="2757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techsign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7085650" y="1504625"/>
            <a:ext cx="1576500" cy="25035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p r o c e s o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440" y="1884432"/>
            <a:ext cx="674694" cy="93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073" y="1825650"/>
            <a:ext cx="843651" cy="99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999" y="2046699"/>
            <a:ext cx="843645" cy="69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3032" y="1900355"/>
            <a:ext cx="1149954" cy="90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8876" y="1900355"/>
            <a:ext cx="1149954" cy="9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882575" y="3090300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“survive”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2323500" y="166450"/>
            <a:ext cx="44970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evolución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2224512" y="3090300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“small team”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3740212" y="3090300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“growing pains”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part I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5415587" y="3090300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“</a:t>
            </a: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growing pains”</a:t>
            </a:r>
            <a:b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p</a:t>
            </a: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art II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7090962" y="3090300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“preparing for expansion”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2951550" y="4008050"/>
            <a:ext cx="32409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~ 4 años</a:t>
            </a:r>
          </a:p>
        </p:txBody>
      </p:sp>
      <p:sp>
        <p:nvSpPr>
          <p:cNvPr id="327" name="Shape 327"/>
          <p:cNvSpPr/>
          <p:nvPr/>
        </p:nvSpPr>
        <p:spPr>
          <a:xfrm>
            <a:off x="0" y="4979050"/>
            <a:ext cx="9144000" cy="16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882575" y="3549175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000">
                <a:latin typeface="Work Sans Light"/>
                <a:ea typeface="Work Sans Light"/>
                <a:cs typeface="Work Sans Light"/>
                <a:sym typeface="Work Sans Light"/>
              </a:rPr>
              <a:t>“</a:t>
            </a:r>
            <a:r>
              <a:rPr i="1" lang="en" sz="1000">
                <a:solidFill>
                  <a:srgbClr val="24292E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gut feeling</a:t>
            </a:r>
            <a:r>
              <a:rPr i="1" lang="en" sz="1000">
                <a:latin typeface="Work Sans Light"/>
                <a:ea typeface="Work Sans Light"/>
                <a:cs typeface="Work Sans Light"/>
                <a:sym typeface="Work Sans Light"/>
              </a:rPr>
              <a:t>”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2196537" y="3549175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000">
                <a:latin typeface="Work Sans Light"/>
                <a:ea typeface="Work Sans Light"/>
                <a:cs typeface="Work Sans Light"/>
                <a:sym typeface="Work Sans Light"/>
              </a:rPr>
              <a:t>“</a:t>
            </a:r>
            <a:r>
              <a:rPr i="1" lang="en" sz="1000">
                <a:solidFill>
                  <a:srgbClr val="24292E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team meetings</a:t>
            </a:r>
            <a:r>
              <a:rPr i="1" lang="en" sz="1000">
                <a:latin typeface="Work Sans Light"/>
                <a:ea typeface="Work Sans Light"/>
                <a:cs typeface="Work Sans Light"/>
                <a:sym typeface="Work Sans Light"/>
              </a:rPr>
              <a:t>”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3740212" y="3549175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000">
                <a:latin typeface="Work Sans Light"/>
                <a:ea typeface="Work Sans Light"/>
                <a:cs typeface="Work Sans Light"/>
                <a:sym typeface="Work Sans Light"/>
              </a:rPr>
              <a:t>“</a:t>
            </a:r>
            <a:r>
              <a:rPr i="1" lang="en" sz="1000">
                <a:solidFill>
                  <a:srgbClr val="24292E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leaders meeting”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5412925" y="3549175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000">
                <a:latin typeface="Work Sans Light"/>
                <a:ea typeface="Work Sans Light"/>
                <a:cs typeface="Work Sans Light"/>
                <a:sym typeface="Work Sans Light"/>
              </a:rPr>
              <a:t>“</a:t>
            </a:r>
            <a:r>
              <a:rPr i="1" lang="en" sz="1000">
                <a:solidFill>
                  <a:srgbClr val="24292E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strategies</a:t>
            </a:r>
            <a:r>
              <a:rPr i="1" lang="en" sz="1000">
                <a:solidFill>
                  <a:srgbClr val="24292E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”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7085625" y="3549175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000">
                <a:latin typeface="Work Sans Light"/>
                <a:ea typeface="Work Sans Light"/>
                <a:cs typeface="Work Sans Light"/>
                <a:sym typeface="Work Sans Light"/>
              </a:rPr>
              <a:t>“</a:t>
            </a:r>
            <a:r>
              <a:rPr i="1" lang="en" sz="1000">
                <a:solidFill>
                  <a:srgbClr val="24292E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sprints - small teams</a:t>
            </a:r>
            <a:r>
              <a:rPr i="1" lang="en" sz="1000">
                <a:solidFill>
                  <a:srgbClr val="24292E"/>
                </a:solidFill>
                <a:highlight>
                  <a:srgbClr val="FFFFFF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”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1347750" y="2557937"/>
            <a:ext cx="2044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1. descubrimiento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3557352" y="2557937"/>
            <a:ext cx="2044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2. desarrollo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5752050" y="2557937"/>
            <a:ext cx="2044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3. seguimiento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2102650" y="166450"/>
            <a:ext cx="49536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proceso techsign</a:t>
            </a:r>
          </a:p>
        </p:txBody>
      </p:sp>
      <p:cxnSp>
        <p:nvCxnSpPr>
          <p:cNvPr id="341" name="Shape 341"/>
          <p:cNvCxnSpPr/>
          <p:nvPr/>
        </p:nvCxnSpPr>
        <p:spPr>
          <a:xfrm>
            <a:off x="1355202" y="3049412"/>
            <a:ext cx="2044199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2" name="Shape 342"/>
          <p:cNvCxnSpPr/>
          <p:nvPr/>
        </p:nvCxnSpPr>
        <p:spPr>
          <a:xfrm>
            <a:off x="3553626" y="3049412"/>
            <a:ext cx="20442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3" name="Shape 343"/>
          <p:cNvCxnSpPr/>
          <p:nvPr/>
        </p:nvCxnSpPr>
        <p:spPr>
          <a:xfrm>
            <a:off x="5752050" y="3049412"/>
            <a:ext cx="2044199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687" y="1993874"/>
            <a:ext cx="829803" cy="7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616" y="2020690"/>
            <a:ext cx="521218" cy="73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703" y="2020689"/>
            <a:ext cx="726431" cy="73880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1753337" y="2929987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necesidades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3255150" y="2929987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requerimientos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4629462" y="2929987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prototipo</a:t>
            </a:r>
          </a:p>
        </p:txBody>
      </p:sp>
      <p:sp>
        <p:nvSpPr>
          <p:cNvPr id="354" name="Shape 354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p r o c e s o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2419650" y="166450"/>
            <a:ext cx="43047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descubrimiento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325" y="2080220"/>
            <a:ext cx="521199" cy="61974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5901162" y="2929987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pruebas</a:t>
            </a:r>
          </a:p>
        </p:txBody>
      </p:sp>
      <p:sp>
        <p:nvSpPr>
          <p:cNvPr id="358" name="Shape 358"/>
          <p:cNvSpPr/>
          <p:nvPr/>
        </p:nvSpPr>
        <p:spPr>
          <a:xfrm>
            <a:off x="0" y="4979050"/>
            <a:ext cx="9144000" cy="16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p r o c e s o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2951550" y="166450"/>
            <a:ext cx="32409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desarrollo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66" y="1996827"/>
            <a:ext cx="521218" cy="73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543" y="1996817"/>
            <a:ext cx="812981" cy="7388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3213112" y="293000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diseño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5829287" y="293000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aprobación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974" y="2044576"/>
            <a:ext cx="677677" cy="73880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x="4474062" y="293000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desarrollo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9662" y="1990794"/>
            <a:ext cx="812999" cy="75087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>
            <a:off x="1901412" y="293000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mejoras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754412" y="368895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design review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754412" y="396225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uat</a:t>
            </a:r>
          </a:p>
        </p:txBody>
      </p:sp>
      <p:cxnSp>
        <p:nvCxnSpPr>
          <p:cNvPr id="375" name="Shape 375"/>
          <p:cNvCxnSpPr>
            <a:endCxn id="373" idx="0"/>
          </p:cNvCxnSpPr>
          <p:nvPr/>
        </p:nvCxnSpPr>
        <p:spPr>
          <a:xfrm flipH="1">
            <a:off x="4499162" y="2536650"/>
            <a:ext cx="7800" cy="1152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6" name="Shape 376"/>
          <p:cNvSpPr/>
          <p:nvPr/>
        </p:nvSpPr>
        <p:spPr>
          <a:xfrm>
            <a:off x="4387275" y="2409650"/>
            <a:ext cx="231600" cy="23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x="5128287" y="368895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code</a:t>
            </a: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 review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5128287" y="396225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uat</a:t>
            </a:r>
          </a:p>
        </p:txBody>
      </p:sp>
      <p:cxnSp>
        <p:nvCxnSpPr>
          <p:cNvPr id="379" name="Shape 379"/>
          <p:cNvCxnSpPr>
            <a:endCxn id="377" idx="0"/>
          </p:cNvCxnSpPr>
          <p:nvPr/>
        </p:nvCxnSpPr>
        <p:spPr>
          <a:xfrm flipH="1">
            <a:off x="5873037" y="2536650"/>
            <a:ext cx="7800" cy="1152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0" name="Shape 380"/>
          <p:cNvSpPr/>
          <p:nvPr/>
        </p:nvSpPr>
        <p:spPr>
          <a:xfrm>
            <a:off x="5761150" y="2409650"/>
            <a:ext cx="231600" cy="23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0" y="4979050"/>
            <a:ext cx="9144000" cy="16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2721150" y="1501624"/>
            <a:ext cx="5335500" cy="20109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2692575" y="3467825"/>
            <a:ext cx="5394600" cy="34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Work Sans Medium"/>
                <a:ea typeface="Work Sans Medium"/>
                <a:cs typeface="Work Sans Medium"/>
                <a:sym typeface="Work Sans Medium"/>
              </a:rPr>
              <a:t>desarrollo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224" y="1903899"/>
            <a:ext cx="829803" cy="7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1056875" y="2930000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seguimiento</a:t>
            </a:r>
          </a:p>
        </p:txBody>
      </p:sp>
      <p:sp>
        <p:nvSpPr>
          <p:cNvPr id="390" name="Shape 390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p r o c e s o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2951550" y="166450"/>
            <a:ext cx="32409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seguimiento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824" y="1990794"/>
            <a:ext cx="812999" cy="75087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2692575" y="293000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mejoras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1778" y="1996827"/>
            <a:ext cx="521218" cy="73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5856" y="1996817"/>
            <a:ext cx="812981" cy="73881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4057625" y="293000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diseño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6597600" y="293000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aprobación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4487" y="2044576"/>
            <a:ext cx="677677" cy="73880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/>
        </p:nvSpPr>
        <p:spPr>
          <a:xfrm>
            <a:off x="5318575" y="293000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desarrollo</a:t>
            </a:r>
          </a:p>
        </p:txBody>
      </p:sp>
      <p:sp>
        <p:nvSpPr>
          <p:cNvPr id="400" name="Shape 400"/>
          <p:cNvSpPr/>
          <p:nvPr/>
        </p:nvSpPr>
        <p:spPr>
          <a:xfrm>
            <a:off x="0" y="4979050"/>
            <a:ext cx="9144000" cy="16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p r o c e s o</a:t>
            </a: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 b="8504" l="0" r="0" t="6105"/>
          <a:stretch/>
        </p:blipFill>
        <p:spPr>
          <a:xfrm>
            <a:off x="746975" y="0"/>
            <a:ext cx="8397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746975" y="0"/>
            <a:ext cx="8451600" cy="5154300"/>
          </a:xfrm>
          <a:prstGeom prst="rect">
            <a:avLst/>
          </a:prstGeom>
          <a:solidFill>
            <a:srgbClr val="EEFF41">
              <a:alpha val="91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 txBox="1"/>
          <p:nvPr/>
        </p:nvSpPr>
        <p:spPr>
          <a:xfrm>
            <a:off x="2774675" y="1931300"/>
            <a:ext cx="43416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600"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c</a:t>
            </a: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lave del éxito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3325037" y="1931300"/>
            <a:ext cx="32409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600"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iterar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3352312" y="2237700"/>
            <a:ext cx="32409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rabajar en equipo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ctrTitle"/>
          </p:nvPr>
        </p:nvSpPr>
        <p:spPr>
          <a:xfrm>
            <a:off x="517025" y="744575"/>
            <a:ext cx="3814800" cy="296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latin typeface="Work Sans SemiBold"/>
                <a:ea typeface="Work Sans SemiBold"/>
                <a:cs typeface="Work Sans SemiBold"/>
                <a:sym typeface="Work Sans SemiBold"/>
              </a:rPr>
              <a:t>“</a:t>
            </a:r>
            <a:r>
              <a:rPr lang="en" sz="3000">
                <a:latin typeface="Work Sans SemiBold"/>
                <a:ea typeface="Work Sans SemiBold"/>
                <a:cs typeface="Work Sans SemiBold"/>
                <a:sym typeface="Work Sans SemiBold"/>
              </a:rPr>
              <a:t>u</a:t>
            </a:r>
            <a:r>
              <a:rPr lang="en" sz="3000">
                <a:latin typeface="Work Sans SemiBold"/>
                <a:ea typeface="Work Sans SemiBold"/>
                <a:cs typeface="Work Sans SemiBold"/>
                <a:sym typeface="Work Sans SemiBold"/>
              </a:rPr>
              <a:t>n proceso no es nada sin comunicación”</a:t>
            </a:r>
          </a:p>
        </p:txBody>
      </p:sp>
      <p:sp>
        <p:nvSpPr>
          <p:cNvPr id="416" name="Shape 416"/>
          <p:cNvSpPr txBox="1"/>
          <p:nvPr>
            <p:ph idx="1" type="subTitle"/>
          </p:nvPr>
        </p:nvSpPr>
        <p:spPr>
          <a:xfrm>
            <a:off x="517025" y="3870625"/>
            <a:ext cx="1916700" cy="41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lección aprendida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594875" y="3823500"/>
            <a:ext cx="50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ctrTitle"/>
          </p:nvPr>
        </p:nvSpPr>
        <p:spPr>
          <a:xfrm>
            <a:off x="517025" y="744575"/>
            <a:ext cx="3814800" cy="296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latin typeface="Work Sans SemiBold"/>
                <a:ea typeface="Work Sans SemiBold"/>
                <a:cs typeface="Work Sans SemiBold"/>
                <a:sym typeface="Work Sans SemiBold"/>
              </a:rPr>
              <a:t>“comunicación es oxígeno”</a:t>
            </a:r>
          </a:p>
        </p:txBody>
      </p:sp>
      <p:sp>
        <p:nvSpPr>
          <p:cNvPr id="423" name="Shape 423"/>
          <p:cNvSpPr txBox="1"/>
          <p:nvPr>
            <p:ph idx="1" type="subTitle"/>
          </p:nvPr>
        </p:nvSpPr>
        <p:spPr>
          <a:xfrm>
            <a:off x="517025" y="3870625"/>
            <a:ext cx="3814800" cy="41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elio rivero -en el desayuno de hoy-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1" lang="en" sz="14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credo de automattic</a:t>
            </a:r>
          </a:p>
        </p:txBody>
      </p:sp>
      <p:cxnSp>
        <p:nvCxnSpPr>
          <p:cNvPr id="424" name="Shape 424"/>
          <p:cNvCxnSpPr/>
          <p:nvPr/>
        </p:nvCxnSpPr>
        <p:spPr>
          <a:xfrm>
            <a:off x="594875" y="3823500"/>
            <a:ext cx="50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24998" l="0" r="0" t="0"/>
          <a:stretch/>
        </p:blipFill>
        <p:spPr>
          <a:xfrm>
            <a:off x="0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/>
          <p:nvPr/>
        </p:nvSpPr>
        <p:spPr>
          <a:xfrm>
            <a:off x="0" y="-19500"/>
            <a:ext cx="9144000" cy="5182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comunicación</a:t>
            </a:r>
          </a:p>
        </p:txBody>
      </p:sp>
      <p:cxnSp>
        <p:nvCxnSpPr>
          <p:cNvPr id="432" name="Shape 432"/>
          <p:cNvCxnSpPr/>
          <p:nvPr/>
        </p:nvCxnSpPr>
        <p:spPr>
          <a:xfrm>
            <a:off x="3619950" y="3293425"/>
            <a:ext cx="190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6C6DA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3318725"/>
            <a:ext cx="9154800" cy="182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0599" y="869799"/>
            <a:ext cx="2182800" cy="10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631200" y="201605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startup de tecnología enfocado en salud</a:t>
            </a:r>
          </a:p>
        </p:txBody>
      </p:sp>
      <p:cxnSp>
        <p:nvCxnSpPr>
          <p:cNvPr id="120" name="Shape 120"/>
          <p:cNvCxnSpPr/>
          <p:nvPr/>
        </p:nvCxnSpPr>
        <p:spPr>
          <a:xfrm>
            <a:off x="3927600" y="2784125"/>
            <a:ext cx="1288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1" name="Shape 121"/>
          <p:cNvSpPr/>
          <p:nvPr/>
        </p:nvSpPr>
        <p:spPr>
          <a:xfrm>
            <a:off x="4640528" y="4550273"/>
            <a:ext cx="10569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i="0" lang="en" sz="1100" u="none" cap="none" strike="noStrike">
                <a:latin typeface="Work Sans Light"/>
                <a:ea typeface="Work Sans Light"/>
                <a:cs typeface="Work Sans Light"/>
                <a:sym typeface="Work Sans Light"/>
              </a:rPr>
              <a:t>Hospitales</a:t>
            </a:r>
          </a:p>
        </p:txBody>
      </p:sp>
      <p:sp>
        <p:nvSpPr>
          <p:cNvPr id="122" name="Shape 122"/>
          <p:cNvSpPr/>
          <p:nvPr/>
        </p:nvSpPr>
        <p:spPr>
          <a:xfrm>
            <a:off x="3478828" y="4550273"/>
            <a:ext cx="9720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i="0" lang="en" sz="1100" u="none" cap="none" strike="noStrike">
                <a:latin typeface="Work Sans Light"/>
                <a:ea typeface="Work Sans Light"/>
                <a:cs typeface="Work Sans Light"/>
                <a:sym typeface="Work Sans Light"/>
              </a:rPr>
              <a:t>Doctores</a:t>
            </a:r>
          </a:p>
        </p:txBody>
      </p:sp>
      <p:sp>
        <p:nvSpPr>
          <p:cNvPr id="123" name="Shape 123"/>
          <p:cNvSpPr/>
          <p:nvPr/>
        </p:nvSpPr>
        <p:spPr>
          <a:xfrm>
            <a:off x="2143901" y="4550273"/>
            <a:ext cx="1110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i="0" lang="en" sz="1100" u="none" cap="none" strike="noStrike">
                <a:latin typeface="Work Sans Light"/>
                <a:ea typeface="Work Sans Light"/>
                <a:cs typeface="Work Sans Light"/>
                <a:sym typeface="Work Sans Light"/>
              </a:rPr>
              <a:t>Pacientes</a:t>
            </a:r>
          </a:p>
        </p:txBody>
      </p:sp>
      <p:sp>
        <p:nvSpPr>
          <p:cNvPr id="124" name="Shape 124"/>
          <p:cNvSpPr/>
          <p:nvPr/>
        </p:nvSpPr>
        <p:spPr>
          <a:xfrm>
            <a:off x="5887074" y="4550273"/>
            <a:ext cx="1311299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i="0" lang="en" sz="1100" u="none" cap="none" strike="noStrike">
                <a:latin typeface="Work Sans Light"/>
                <a:ea typeface="Work Sans Light"/>
                <a:cs typeface="Work Sans Light"/>
                <a:sym typeface="Work Sans Light"/>
              </a:rPr>
              <a:t>Redes de salud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4694" y="3544629"/>
            <a:ext cx="1180500" cy="11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8827" y="3544629"/>
            <a:ext cx="1180500" cy="11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8694" y="3503165"/>
            <a:ext cx="1180500" cy="11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2389" y="3446774"/>
            <a:ext cx="1180500" cy="11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Shape 437"/>
          <p:cNvPicPr preferRelativeResize="0"/>
          <p:nvPr/>
        </p:nvPicPr>
        <p:blipFill rotWithShape="1">
          <a:blip r:embed="rId3">
            <a:alphaModFix/>
          </a:blip>
          <a:srcRect b="0" l="0" r="0" t="27985"/>
          <a:stretch/>
        </p:blipFill>
        <p:spPr>
          <a:xfrm>
            <a:off x="1893600" y="0"/>
            <a:ext cx="5356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 rotWithShape="1">
          <a:blip r:embed="rId4">
            <a:alphaModFix/>
          </a:blip>
          <a:srcRect b="0" l="0" r="0" t="27985"/>
          <a:stretch/>
        </p:blipFill>
        <p:spPr>
          <a:xfrm>
            <a:off x="1893600" y="0"/>
            <a:ext cx="535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/>
          <p:nvPr/>
        </p:nvSpPr>
        <p:spPr>
          <a:xfrm>
            <a:off x="6550499" y="2577900"/>
            <a:ext cx="699899" cy="699900"/>
          </a:xfrm>
          <a:prstGeom prst="ellipse">
            <a:avLst/>
          </a:prstGeom>
          <a:solidFill>
            <a:srgbClr val="EEFF41">
              <a:alpha val="7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0" name="Shape 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2415" y="2789815"/>
            <a:ext cx="276052" cy="27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6180499" y="1782443"/>
            <a:ext cx="699900" cy="699900"/>
          </a:xfrm>
          <a:prstGeom prst="ellipse">
            <a:avLst/>
          </a:prstGeom>
          <a:solidFill>
            <a:srgbClr val="EEFF41">
              <a:alpha val="7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2" name="Shape 4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2042" y="1953986"/>
            <a:ext cx="356789" cy="35678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3297824" y="364743"/>
            <a:ext cx="699900" cy="699900"/>
          </a:xfrm>
          <a:prstGeom prst="ellipse">
            <a:avLst/>
          </a:prstGeom>
          <a:solidFill>
            <a:srgbClr val="EEFF41">
              <a:alpha val="7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9367" y="536286"/>
            <a:ext cx="356789" cy="35678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/>
          <p:nvPr/>
        </p:nvSpPr>
        <p:spPr>
          <a:xfrm>
            <a:off x="5063874" y="418725"/>
            <a:ext cx="699900" cy="699900"/>
          </a:xfrm>
          <a:prstGeom prst="ellipse">
            <a:avLst/>
          </a:prstGeom>
          <a:solidFill>
            <a:srgbClr val="EEFF41">
              <a:alpha val="7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6" name="Shape 4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790" y="630640"/>
            <a:ext cx="276052" cy="27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/>
          <p:nvPr/>
        </p:nvSpPr>
        <p:spPr>
          <a:xfrm>
            <a:off x="5711174" y="852725"/>
            <a:ext cx="699900" cy="699900"/>
          </a:xfrm>
          <a:prstGeom prst="ellipse">
            <a:avLst/>
          </a:prstGeom>
          <a:solidFill>
            <a:srgbClr val="EEFF41">
              <a:alpha val="7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8" name="Shape 4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3090" y="1064640"/>
            <a:ext cx="276052" cy="27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/>
          <p:nvPr/>
        </p:nvSpPr>
        <p:spPr>
          <a:xfrm>
            <a:off x="2597924" y="590250"/>
            <a:ext cx="699900" cy="699900"/>
          </a:xfrm>
          <a:prstGeom prst="ellipse">
            <a:avLst/>
          </a:prstGeom>
          <a:solidFill>
            <a:srgbClr val="EEFF41">
              <a:alpha val="7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840" y="802165"/>
            <a:ext cx="276052" cy="27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/>
          <p:nvPr/>
        </p:nvSpPr>
        <p:spPr>
          <a:xfrm>
            <a:off x="1893599" y="2089925"/>
            <a:ext cx="699900" cy="699900"/>
          </a:xfrm>
          <a:prstGeom prst="ellipse">
            <a:avLst/>
          </a:prstGeom>
          <a:solidFill>
            <a:srgbClr val="EEFF41">
              <a:alpha val="7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5515" y="2301840"/>
            <a:ext cx="276052" cy="27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2385999" y="1446450"/>
            <a:ext cx="699900" cy="699900"/>
          </a:xfrm>
          <a:prstGeom prst="ellipse">
            <a:avLst/>
          </a:prstGeom>
          <a:solidFill>
            <a:srgbClr val="EEFF41">
              <a:alpha val="7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54" name="Shape 4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7915" y="1658365"/>
            <a:ext cx="276052" cy="276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Shape 455"/>
          <p:cNvCxnSpPr/>
          <p:nvPr/>
        </p:nvCxnSpPr>
        <p:spPr>
          <a:xfrm flipH="1">
            <a:off x="3402875" y="1313075"/>
            <a:ext cx="542700" cy="22536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6" name="Shape 456"/>
          <p:cNvCxnSpPr/>
          <p:nvPr/>
        </p:nvCxnSpPr>
        <p:spPr>
          <a:xfrm>
            <a:off x="5156150" y="1381625"/>
            <a:ext cx="395700" cy="2116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7" name="Shape 457"/>
          <p:cNvCxnSpPr/>
          <p:nvPr/>
        </p:nvCxnSpPr>
        <p:spPr>
          <a:xfrm>
            <a:off x="3451625" y="1498425"/>
            <a:ext cx="20295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8" name="Shape 458"/>
          <p:cNvCxnSpPr/>
          <p:nvPr/>
        </p:nvCxnSpPr>
        <p:spPr>
          <a:xfrm>
            <a:off x="3164800" y="2042275"/>
            <a:ext cx="244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9" name="Shape 459"/>
          <p:cNvCxnSpPr/>
          <p:nvPr/>
        </p:nvCxnSpPr>
        <p:spPr>
          <a:xfrm>
            <a:off x="3094000" y="2927850"/>
            <a:ext cx="25860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0" name="Shape 460"/>
          <p:cNvCxnSpPr/>
          <p:nvPr/>
        </p:nvCxnSpPr>
        <p:spPr>
          <a:xfrm>
            <a:off x="3704800" y="1286050"/>
            <a:ext cx="1958400" cy="1852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1" name="Shape 461"/>
          <p:cNvCxnSpPr/>
          <p:nvPr/>
        </p:nvCxnSpPr>
        <p:spPr>
          <a:xfrm flipH="1">
            <a:off x="3268125" y="1333250"/>
            <a:ext cx="2064900" cy="1840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1594800" y="0"/>
            <a:ext cx="7620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 txBox="1"/>
          <p:nvPr/>
        </p:nvSpPr>
        <p:spPr>
          <a:xfrm>
            <a:off x="0" y="2980350"/>
            <a:ext cx="1594799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slack</a:t>
            </a:r>
          </a:p>
        </p:txBody>
      </p:sp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75" y="1981900"/>
            <a:ext cx="846050" cy="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8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/>
        </p:nvSpPr>
        <p:spPr>
          <a:xfrm>
            <a:off x="1594800" y="0"/>
            <a:ext cx="7620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 txBox="1"/>
          <p:nvPr/>
        </p:nvSpPr>
        <p:spPr>
          <a:xfrm>
            <a:off x="0" y="2980350"/>
            <a:ext cx="1594799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zeplin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25" y="2035424"/>
            <a:ext cx="792525" cy="7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8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594800" y="0"/>
            <a:ext cx="7620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 txBox="1"/>
          <p:nvPr/>
        </p:nvSpPr>
        <p:spPr>
          <a:xfrm>
            <a:off x="0" y="2748400"/>
            <a:ext cx="1594799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github</a:t>
            </a:r>
          </a:p>
        </p:txBody>
      </p:sp>
      <p:pic>
        <p:nvPicPr>
          <p:cNvPr id="484" name="Shape 484"/>
          <p:cNvPicPr preferRelativeResize="0"/>
          <p:nvPr/>
        </p:nvPicPr>
        <p:blipFill rotWithShape="1">
          <a:blip r:embed="rId3">
            <a:alphaModFix/>
          </a:blip>
          <a:srcRect b="0" l="24315" r="24243" t="0"/>
          <a:stretch/>
        </p:blipFill>
        <p:spPr>
          <a:xfrm>
            <a:off x="446139" y="1841237"/>
            <a:ext cx="702524" cy="71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8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1594800" y="0"/>
            <a:ext cx="7620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351" y="492862"/>
            <a:ext cx="7053373" cy="41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/>
          <p:nvPr/>
        </p:nvSpPr>
        <p:spPr>
          <a:xfrm>
            <a:off x="0" y="2748400"/>
            <a:ext cx="1594799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github</a:t>
            </a:r>
          </a:p>
        </p:txBody>
      </p:sp>
      <p:pic>
        <p:nvPicPr>
          <p:cNvPr id="493" name="Shape 493"/>
          <p:cNvPicPr preferRelativeResize="0"/>
          <p:nvPr/>
        </p:nvPicPr>
        <p:blipFill rotWithShape="1">
          <a:blip r:embed="rId4">
            <a:alphaModFix/>
          </a:blip>
          <a:srcRect b="0" l="24315" r="24243" t="0"/>
          <a:stretch/>
        </p:blipFill>
        <p:spPr>
          <a:xfrm>
            <a:off x="446139" y="1841237"/>
            <a:ext cx="702524" cy="7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/>
        </p:nvSpPr>
        <p:spPr>
          <a:xfrm>
            <a:off x="0" y="2980350"/>
            <a:ext cx="1594799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jira</a:t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49" y="2035437"/>
            <a:ext cx="792525" cy="7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>
            <a:off x="1594800" y="0"/>
            <a:ext cx="7620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1" name="Shape 5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800" y="425450"/>
            <a:ext cx="7620000" cy="42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1594800" y="0"/>
            <a:ext cx="7620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350" y="620469"/>
            <a:ext cx="7053377" cy="379737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/>
          <p:nvPr/>
        </p:nvSpPr>
        <p:spPr>
          <a:xfrm>
            <a:off x="0" y="2980350"/>
            <a:ext cx="1594799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jira</a:t>
            </a:r>
          </a:p>
        </p:txBody>
      </p:sp>
      <p:pic>
        <p:nvPicPr>
          <p:cNvPr id="509" name="Shape 5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49" y="2035437"/>
            <a:ext cx="792525" cy="7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1594800" y="0"/>
            <a:ext cx="7620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 txBox="1"/>
          <p:nvPr/>
        </p:nvSpPr>
        <p:spPr>
          <a:xfrm>
            <a:off x="0" y="2980350"/>
            <a:ext cx="1594799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componentes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39" y="2029573"/>
            <a:ext cx="792525" cy="804239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chsign presentation" id="517" name="Shape 517" title="components-techsign">
            <a:hlinkClick r:id="rId4"/>
          </p:cNvPr>
          <p:cNvSpPr/>
          <p:nvPr/>
        </p:nvSpPr>
        <p:spPr>
          <a:xfrm>
            <a:off x="1975799" y="0"/>
            <a:ext cx="6858000" cy="51435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 b="22219" l="2162" r="2162" t="5473"/>
          <a:stretch/>
        </p:blipFill>
        <p:spPr>
          <a:xfrm>
            <a:off x="0" y="7974"/>
            <a:ext cx="9143998" cy="5182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/>
          <p:nvPr/>
        </p:nvSpPr>
        <p:spPr>
          <a:xfrm>
            <a:off x="0" y="-19500"/>
            <a:ext cx="9144000" cy="5182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resultado</a:t>
            </a:r>
          </a:p>
        </p:txBody>
      </p:sp>
      <p:cxnSp>
        <p:nvCxnSpPr>
          <p:cNvPr id="525" name="Shape 525"/>
          <p:cNvCxnSpPr/>
          <p:nvPr/>
        </p:nvCxnSpPr>
        <p:spPr>
          <a:xfrm>
            <a:off x="3619950" y="3293425"/>
            <a:ext cx="190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3247037" y="2971950"/>
            <a:ext cx="2649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retrabajo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3247037" y="1007325"/>
            <a:ext cx="26499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7200"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7200">
                <a:latin typeface="Work Sans"/>
                <a:ea typeface="Work Sans"/>
                <a:cs typeface="Work Sans"/>
                <a:sym typeface="Work Sans"/>
              </a:rPr>
              <a:t>-%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12501" l="0" r="0" t="1250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0" y="-19500"/>
            <a:ext cx="9144000" cy="5182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trabajo en equipo</a:t>
            </a:r>
          </a:p>
        </p:txBody>
      </p:sp>
      <p:cxnSp>
        <p:nvCxnSpPr>
          <p:cNvPr id="136" name="Shape 136"/>
          <p:cNvCxnSpPr/>
          <p:nvPr/>
        </p:nvCxnSpPr>
        <p:spPr>
          <a:xfrm>
            <a:off x="4859925" y="3005900"/>
            <a:ext cx="190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2806804" y="2971950"/>
            <a:ext cx="35304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precisión tiempos de entrega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3247037" y="1007325"/>
            <a:ext cx="26499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7200"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7200">
                <a:latin typeface="Work Sans"/>
                <a:ea typeface="Work Sans"/>
                <a:cs typeface="Work Sans"/>
                <a:sym typeface="Work Sans"/>
              </a:rPr>
              <a:t>+%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3247037" y="2971950"/>
            <a:ext cx="2649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empatía con usuarios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3247037" y="1007325"/>
            <a:ext cx="26499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7200"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7200">
                <a:latin typeface="Work Sans"/>
                <a:ea typeface="Work Sans"/>
                <a:cs typeface="Work Sans"/>
                <a:sym typeface="Work Sans"/>
              </a:rPr>
              <a:t>:)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3247037" y="2971950"/>
            <a:ext cx="2649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mejores soluciones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3" name="Shape 553"/>
          <p:cNvSpPr txBox="1"/>
          <p:nvPr/>
        </p:nvSpPr>
        <p:spPr>
          <a:xfrm>
            <a:off x="3247037" y="1007325"/>
            <a:ext cx="26499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7200"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7200">
                <a:latin typeface="Work Sans"/>
                <a:ea typeface="Work Sans"/>
                <a:cs typeface="Work Sans"/>
                <a:sym typeface="Work Sans"/>
              </a:rPr>
              <a:t>100%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3247037" y="2971950"/>
            <a:ext cx="2649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sinergia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3247037" y="1007325"/>
            <a:ext cx="26499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7200"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7200">
                <a:latin typeface="Work Sans"/>
                <a:ea typeface="Work Sans"/>
                <a:cs typeface="Work Sans"/>
                <a:sym typeface="Work Sans"/>
              </a:rPr>
              <a:t>*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3247037" y="2971950"/>
            <a:ext cx="2649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expectativa </a:t>
            </a:r>
            <a:r>
              <a:rPr i="1" lang="en">
                <a:latin typeface="Work Sans"/>
                <a:ea typeface="Work Sans"/>
                <a:cs typeface="Work Sans"/>
                <a:sym typeface="Work Sans"/>
              </a:rPr>
              <a:t>vs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realidad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3247037" y="1007325"/>
            <a:ext cx="26499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7200"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7200">
                <a:latin typeface="Work Sans"/>
                <a:ea typeface="Work Sans"/>
                <a:cs typeface="Work Sans"/>
                <a:sym typeface="Work Sans"/>
              </a:rPr>
              <a:t>95%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2835774" y="1007325"/>
            <a:ext cx="7827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7200"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r">
              <a:spcBef>
                <a:spcPts val="0"/>
              </a:spcBef>
              <a:buNone/>
            </a:pPr>
            <a:r>
              <a:rPr b="1" lang="en" sz="7200">
                <a:latin typeface="Work Sans"/>
                <a:ea typeface="Work Sans"/>
                <a:cs typeface="Work Sans"/>
                <a:sym typeface="Work Sans"/>
              </a:rPr>
              <a:t>+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latin typeface="Work Sans Medium"/>
                <a:ea typeface="Work Sans Medium"/>
                <a:cs typeface="Work Sans Medium"/>
                <a:sym typeface="Work Sans Medium"/>
              </a:rPr>
              <a:t>expectativa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 x p e c t a t i v a</a:t>
            </a:r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75" y="420875"/>
            <a:ext cx="8145006" cy="430174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Shape 581"/>
          <p:cNvSpPr/>
          <p:nvPr/>
        </p:nvSpPr>
        <p:spPr>
          <a:xfrm>
            <a:off x="608250" y="426850"/>
            <a:ext cx="8145000" cy="35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latin typeface="Work Sans Medium"/>
                <a:ea typeface="Work Sans Medium"/>
                <a:cs typeface="Work Sans Medium"/>
                <a:sym typeface="Work Sans Medium"/>
              </a:rPr>
              <a:t>realidad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 e a l i d a d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b="0" l="0" r="0" t="1117"/>
          <a:stretch/>
        </p:blipFill>
        <p:spPr>
          <a:xfrm>
            <a:off x="616875" y="229537"/>
            <a:ext cx="8144999" cy="46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608250" y="229525"/>
            <a:ext cx="8145000" cy="35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678450" y="480200"/>
            <a:ext cx="1579200" cy="57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¿dudas?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ctrTitle"/>
          </p:nvPr>
        </p:nvSpPr>
        <p:spPr>
          <a:xfrm>
            <a:off x="517025" y="744575"/>
            <a:ext cx="3814800" cy="296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latin typeface="Work Sans SemiBold"/>
                <a:ea typeface="Work Sans SemiBold"/>
                <a:cs typeface="Work Sans SemiBold"/>
                <a:sym typeface="Work Sans SemiBold"/>
              </a:rPr>
              <a:t>“</a:t>
            </a:r>
            <a:r>
              <a:rPr lang="en" sz="3000">
                <a:latin typeface="Work Sans SemiBold"/>
                <a:ea typeface="Work Sans SemiBold"/>
                <a:cs typeface="Work Sans SemiBold"/>
                <a:sym typeface="Work Sans SemiBold"/>
              </a:rPr>
              <a:t>estar juntos es un comienzo. mantenernos juntos es progreso. trabajar juntos es el éxito.</a:t>
            </a:r>
            <a:r>
              <a:rPr lang="en" sz="3000">
                <a:latin typeface="Work Sans SemiBold"/>
                <a:ea typeface="Work Sans SemiBold"/>
                <a:cs typeface="Work Sans SemiBold"/>
                <a:sym typeface="Work Sans SemiBold"/>
              </a:rPr>
              <a:t>”</a:t>
            </a:r>
          </a:p>
        </p:txBody>
      </p:sp>
      <p:sp>
        <p:nvSpPr>
          <p:cNvPr id="142" name="Shape 142"/>
          <p:cNvSpPr txBox="1"/>
          <p:nvPr>
            <p:ph idx="1" type="subTitle"/>
          </p:nvPr>
        </p:nvSpPr>
        <p:spPr>
          <a:xfrm>
            <a:off x="517025" y="3870625"/>
            <a:ext cx="1916700" cy="41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henry ford</a:t>
            </a:r>
          </a:p>
        </p:txBody>
      </p:sp>
      <p:cxnSp>
        <p:nvCxnSpPr>
          <p:cNvPr id="143" name="Shape 143"/>
          <p:cNvCxnSpPr/>
          <p:nvPr/>
        </p:nvCxnSpPr>
        <p:spPr>
          <a:xfrm>
            <a:off x="594875" y="3823500"/>
            <a:ext cx="50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encuentre las 7 diferencias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/>
        </p:nvSpPr>
        <p:spPr>
          <a:xfrm>
            <a:off x="0" y="0"/>
            <a:ext cx="10137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pic>
        <p:nvPicPr>
          <p:cNvPr id="614" name="Shape 614"/>
          <p:cNvPicPr preferRelativeResize="0"/>
          <p:nvPr/>
        </p:nvPicPr>
        <p:blipFill rotWithShape="1">
          <a:blip r:embed="rId3">
            <a:alphaModFix/>
          </a:blip>
          <a:srcRect b="61438" l="0" r="68007" t="4933"/>
          <a:stretch/>
        </p:blipFill>
        <p:spPr>
          <a:xfrm>
            <a:off x="4783350" y="1227174"/>
            <a:ext cx="3128724" cy="1912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15" name="Shape 615"/>
          <p:cNvPicPr preferRelativeResize="0"/>
          <p:nvPr/>
        </p:nvPicPr>
        <p:blipFill rotWithShape="1">
          <a:blip r:embed="rId4">
            <a:alphaModFix/>
          </a:blip>
          <a:srcRect b="57938" l="5921" r="67875" t="13037"/>
          <a:stretch/>
        </p:blipFill>
        <p:spPr>
          <a:xfrm>
            <a:off x="1231925" y="1227174"/>
            <a:ext cx="3269702" cy="1912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16" name="Shape 616"/>
          <p:cNvSpPr txBox="1"/>
          <p:nvPr/>
        </p:nvSpPr>
        <p:spPr>
          <a:xfrm>
            <a:off x="1541812" y="3326125"/>
            <a:ext cx="2649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expectativa</a:t>
            </a:r>
            <a:br>
              <a:rPr lang="en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-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diseño-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5135387" y="3326125"/>
            <a:ext cx="2649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realidad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-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desarrollo-</a:t>
            </a:r>
          </a:p>
        </p:txBody>
      </p:sp>
      <p:sp>
        <p:nvSpPr>
          <p:cNvPr id="618" name="Shape 618"/>
          <p:cNvSpPr/>
          <p:nvPr/>
        </p:nvSpPr>
        <p:spPr>
          <a:xfrm>
            <a:off x="8130300" y="0"/>
            <a:ext cx="10137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1231925" y="1349425"/>
            <a:ext cx="655150" cy="9800"/>
          </a:xfrm>
          <a:custGeom>
            <a:pathLst>
              <a:path extrusionOk="0" h="392" w="26206">
                <a:moveTo>
                  <a:pt x="0" y="0"/>
                </a:moveTo>
                <a:cubicBezTo>
                  <a:pt x="8736" y="0"/>
                  <a:pt x="17469" y="392"/>
                  <a:pt x="26206" y="392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0" name="Shape 620"/>
          <p:cNvSpPr/>
          <p:nvPr/>
        </p:nvSpPr>
        <p:spPr>
          <a:xfrm>
            <a:off x="1676050" y="1227175"/>
            <a:ext cx="211025" cy="224900"/>
          </a:xfrm>
          <a:custGeom>
            <a:pathLst>
              <a:path extrusionOk="0" h="8996" w="8441">
                <a:moveTo>
                  <a:pt x="2738" y="0"/>
                </a:moveTo>
                <a:cubicBezTo>
                  <a:pt x="4384" y="2352"/>
                  <a:pt x="9121" y="3924"/>
                  <a:pt x="8214" y="6649"/>
                </a:cubicBezTo>
                <a:cubicBezTo>
                  <a:pt x="7314" y="9350"/>
                  <a:pt x="2546" y="7722"/>
                  <a:pt x="0" y="8996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1" name="Shape 621"/>
          <p:cNvSpPr/>
          <p:nvPr/>
        </p:nvSpPr>
        <p:spPr>
          <a:xfrm>
            <a:off x="1876320" y="1378775"/>
            <a:ext cx="810625" cy="818700"/>
          </a:xfrm>
          <a:custGeom>
            <a:pathLst>
              <a:path extrusionOk="0" h="32748" w="32425">
                <a:moveTo>
                  <a:pt x="17256" y="0"/>
                </a:moveTo>
                <a:cubicBezTo>
                  <a:pt x="13804" y="0"/>
                  <a:pt x="9958" y="41"/>
                  <a:pt x="7087" y="1956"/>
                </a:cubicBezTo>
                <a:cubicBezTo>
                  <a:pt x="842" y="6119"/>
                  <a:pt x="-796" y="16064"/>
                  <a:pt x="437" y="23468"/>
                </a:cubicBezTo>
                <a:cubicBezTo>
                  <a:pt x="1738" y="31280"/>
                  <a:pt x="15377" y="34622"/>
                  <a:pt x="22732" y="31682"/>
                </a:cubicBezTo>
                <a:cubicBezTo>
                  <a:pt x="28850" y="29236"/>
                  <a:pt x="34324" y="20136"/>
                  <a:pt x="31728" y="14081"/>
                </a:cubicBezTo>
                <a:cubicBezTo>
                  <a:pt x="28831" y="7326"/>
                  <a:pt x="19128" y="4694"/>
                  <a:pt x="11780" y="4694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2" name="Shape 622"/>
          <p:cNvSpPr/>
          <p:nvPr/>
        </p:nvSpPr>
        <p:spPr>
          <a:xfrm>
            <a:off x="3598500" y="1721025"/>
            <a:ext cx="469375" cy="29325"/>
          </a:xfrm>
          <a:custGeom>
            <a:pathLst>
              <a:path extrusionOk="0" h="1173" w="18775">
                <a:moveTo>
                  <a:pt x="0" y="1173"/>
                </a:moveTo>
                <a:cubicBezTo>
                  <a:pt x="6270" y="1173"/>
                  <a:pt x="12504" y="0"/>
                  <a:pt x="18775" y="0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3" name="Shape 623"/>
          <p:cNvSpPr/>
          <p:nvPr/>
        </p:nvSpPr>
        <p:spPr>
          <a:xfrm>
            <a:off x="3637600" y="1926375"/>
            <a:ext cx="361825" cy="9775"/>
          </a:xfrm>
          <a:custGeom>
            <a:pathLst>
              <a:path extrusionOk="0" h="391" w="14473">
                <a:moveTo>
                  <a:pt x="0" y="0"/>
                </a:moveTo>
                <a:cubicBezTo>
                  <a:pt x="4826" y="0"/>
                  <a:pt x="9646" y="391"/>
                  <a:pt x="14473" y="391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4" name="Shape 624"/>
          <p:cNvSpPr/>
          <p:nvPr/>
        </p:nvSpPr>
        <p:spPr>
          <a:xfrm>
            <a:off x="2884675" y="2051242"/>
            <a:ext cx="557375" cy="41350"/>
          </a:xfrm>
          <a:custGeom>
            <a:pathLst>
              <a:path extrusionOk="0" h="1654" w="22295">
                <a:moveTo>
                  <a:pt x="0" y="1263"/>
                </a:moveTo>
                <a:cubicBezTo>
                  <a:pt x="7432" y="1263"/>
                  <a:pt x="15645" y="-1666"/>
                  <a:pt x="22295" y="1654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5" name="Shape 625"/>
          <p:cNvSpPr/>
          <p:nvPr/>
        </p:nvSpPr>
        <p:spPr>
          <a:xfrm>
            <a:off x="1153875" y="2943325"/>
            <a:ext cx="342250" cy="9775"/>
          </a:xfrm>
          <a:custGeom>
            <a:pathLst>
              <a:path extrusionOk="0" h="391" w="13690">
                <a:moveTo>
                  <a:pt x="0" y="0"/>
                </a:moveTo>
                <a:cubicBezTo>
                  <a:pt x="4565" y="0"/>
                  <a:pt x="9124" y="391"/>
                  <a:pt x="13690" y="391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6" name="Shape 626"/>
          <p:cNvSpPr/>
          <p:nvPr/>
        </p:nvSpPr>
        <p:spPr>
          <a:xfrm>
            <a:off x="1388550" y="2835775"/>
            <a:ext cx="110825" cy="283575"/>
          </a:xfrm>
          <a:custGeom>
            <a:pathLst>
              <a:path extrusionOk="0" h="11343" w="4433">
                <a:moveTo>
                  <a:pt x="2738" y="0"/>
                </a:moveTo>
                <a:cubicBezTo>
                  <a:pt x="2738" y="2150"/>
                  <a:pt x="4824" y="4171"/>
                  <a:pt x="4303" y="6258"/>
                </a:cubicBezTo>
                <a:cubicBezTo>
                  <a:pt x="3764" y="8412"/>
                  <a:pt x="701" y="9236"/>
                  <a:pt x="0" y="11343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7" name="Shape 627"/>
          <p:cNvSpPr/>
          <p:nvPr/>
        </p:nvSpPr>
        <p:spPr>
          <a:xfrm>
            <a:off x="3285575" y="2777100"/>
            <a:ext cx="958300" cy="9775"/>
          </a:xfrm>
          <a:custGeom>
            <a:pathLst>
              <a:path extrusionOk="0" h="391" w="38332">
                <a:moveTo>
                  <a:pt x="0" y="391"/>
                </a:moveTo>
                <a:cubicBezTo>
                  <a:pt x="12777" y="391"/>
                  <a:pt x="25554" y="0"/>
                  <a:pt x="38332" y="0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8" name="Shape 628"/>
          <p:cNvSpPr/>
          <p:nvPr/>
        </p:nvSpPr>
        <p:spPr>
          <a:xfrm>
            <a:off x="7221650" y="1310975"/>
            <a:ext cx="557400" cy="57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 txBox="1"/>
          <p:nvPr/>
        </p:nvSpPr>
        <p:spPr>
          <a:xfrm>
            <a:off x="1239425" y="996275"/>
            <a:ext cx="210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  <a:latin typeface="Chewy"/>
                <a:ea typeface="Chewy"/>
                <a:cs typeface="Chewy"/>
                <a:sym typeface="Chewy"/>
              </a:rPr>
              <a:t>1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2399850" y="1163075"/>
            <a:ext cx="210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  <a:latin typeface="Chewy"/>
                <a:ea typeface="Chewy"/>
                <a:cs typeface="Chewy"/>
                <a:sym typeface="Chewy"/>
              </a:rPr>
              <a:t>2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4012225" y="1349425"/>
            <a:ext cx="210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  <a:latin typeface="Chewy"/>
                <a:ea typeface="Chewy"/>
                <a:cs typeface="Chewy"/>
                <a:sym typeface="Chewy"/>
              </a:rPr>
              <a:t>3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4007250" y="1740012"/>
            <a:ext cx="210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  <a:latin typeface="Chewy"/>
                <a:ea typeface="Chewy"/>
                <a:cs typeface="Chewy"/>
                <a:sym typeface="Chewy"/>
              </a:rPr>
              <a:t>4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3418862" y="1855337"/>
            <a:ext cx="210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  <a:latin typeface="Chewy"/>
                <a:ea typeface="Chewy"/>
                <a:cs typeface="Chewy"/>
                <a:sym typeface="Chewy"/>
              </a:rPr>
              <a:t>5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3035912" y="2453262"/>
            <a:ext cx="210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  <a:latin typeface="Chewy"/>
                <a:ea typeface="Chewy"/>
                <a:cs typeface="Chewy"/>
                <a:sym typeface="Chewy"/>
              </a:rPr>
              <a:t>6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1095675" y="2605662"/>
            <a:ext cx="210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  <a:latin typeface="Chewy"/>
                <a:ea typeface="Chewy"/>
                <a:cs typeface="Chewy"/>
                <a:sym typeface="Chewy"/>
              </a:rPr>
              <a:t>7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Shape 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Shape 641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501450" y="18396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gets me like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501450" y="2609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SO EXCITED!!!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57075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/>
          <p:nvPr/>
        </p:nvSpPr>
        <p:spPr>
          <a:xfrm>
            <a:off x="160075" y="0"/>
            <a:ext cx="5111400" cy="51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0" y="-19500"/>
            <a:ext cx="9144000" cy="5182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600" y="1675350"/>
            <a:ext cx="1792800" cy="17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 e s u l t a d o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631200" y="3286375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#priceless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2225859" y="1267275"/>
            <a:ext cx="46923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Work Sans"/>
                <a:ea typeface="Work Sans"/>
                <a:cs typeface="Work Sans"/>
                <a:sym typeface="Work Sans"/>
              </a:rPr>
              <a:t>¿preguntas?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2225859" y="1267275"/>
            <a:ext cx="46923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4800">
              <a:latin typeface="Work Sans"/>
              <a:ea typeface="Work Sans"/>
              <a:cs typeface="Work Sans"/>
              <a:sym typeface="Work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Work Sans"/>
                <a:ea typeface="Work Sans"/>
                <a:cs typeface="Work Sans"/>
                <a:sym typeface="Work Sans"/>
              </a:rPr>
              <a:t>¡</a:t>
            </a:r>
            <a:r>
              <a:rPr b="1" lang="en" sz="4800">
                <a:latin typeface="Work Sans"/>
                <a:ea typeface="Work Sans"/>
                <a:cs typeface="Work Sans"/>
                <a:sym typeface="Work Sans"/>
              </a:rPr>
              <a:t>gracias!</a:t>
            </a:r>
          </a:p>
        </p:txBody>
      </p:sp>
      <p:pic>
        <p:nvPicPr>
          <p:cNvPr id="666" name="Shape 6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637" y="2930425"/>
            <a:ext cx="23526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Shape 671"/>
          <p:cNvPicPr preferRelativeResize="0"/>
          <p:nvPr/>
        </p:nvPicPr>
        <p:blipFill rotWithShape="1">
          <a:blip r:embed="rId3">
            <a:alphaModFix/>
          </a:blip>
          <a:srcRect b="12169" l="11545" r="11537" t="11535"/>
          <a:stretch/>
        </p:blipFill>
        <p:spPr>
          <a:xfrm>
            <a:off x="4022550" y="1252750"/>
            <a:ext cx="1098900" cy="1089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2" name="Shape 672"/>
          <p:cNvSpPr txBox="1"/>
          <p:nvPr/>
        </p:nvSpPr>
        <p:spPr>
          <a:xfrm>
            <a:off x="2826000" y="2452775"/>
            <a:ext cx="3492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yuls walters</a:t>
            </a:r>
          </a:p>
        </p:txBody>
      </p:sp>
      <p:cxnSp>
        <p:nvCxnSpPr>
          <p:cNvPr id="673" name="Shape 673"/>
          <p:cNvCxnSpPr/>
          <p:nvPr/>
        </p:nvCxnSpPr>
        <p:spPr>
          <a:xfrm>
            <a:off x="3619950" y="3080000"/>
            <a:ext cx="190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74" name="Shape 674"/>
          <p:cNvSpPr txBox="1"/>
          <p:nvPr/>
        </p:nvSpPr>
        <p:spPr>
          <a:xfrm>
            <a:off x="2826000" y="3349150"/>
            <a:ext cx="3492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yulissa.walters@hulilabs.com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@yulswalters</a:t>
            </a:r>
          </a:p>
        </p:txBody>
      </p: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748" y="494999"/>
            <a:ext cx="5556523" cy="41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101" y="0"/>
            <a:ext cx="68998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0" y="-19500"/>
            <a:ext cx="9144000" cy="5182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631200" y="2311700"/>
            <a:ext cx="7881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paradigma</a:t>
            </a:r>
          </a:p>
        </p:txBody>
      </p:sp>
      <p:cxnSp>
        <p:nvCxnSpPr>
          <p:cNvPr id="156" name="Shape 156"/>
          <p:cNvCxnSpPr/>
          <p:nvPr/>
        </p:nvCxnSpPr>
        <p:spPr>
          <a:xfrm>
            <a:off x="3619950" y="3293425"/>
            <a:ext cx="190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p</a:t>
            </a: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 a r a d i g m a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997" y="1935916"/>
            <a:ext cx="949064" cy="90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048" y="1966586"/>
            <a:ext cx="596128" cy="8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8949" y="2021198"/>
            <a:ext cx="775074" cy="8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5098" y="1966586"/>
            <a:ext cx="830836" cy="8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7475" y="1966574"/>
            <a:ext cx="929824" cy="84501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0" y="0"/>
            <a:ext cx="9144000" cy="123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0" y="3911400"/>
            <a:ext cx="9144000" cy="123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385850" y="1782100"/>
            <a:ext cx="2646300" cy="1307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932775" y="3165025"/>
            <a:ext cx="1576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necesidades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2625762" y="3165025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requerimientos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231725" y="3165025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desarrollo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5720362" y="3165025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diseño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7227625" y="3165025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aprobación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/>
        </p:nvSpPr>
        <p:spPr>
          <a:xfrm rot="-5400000">
            <a:off x="-770100" y="2224650"/>
            <a:ext cx="2234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p a r a d i g m a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11" y="1693743"/>
            <a:ext cx="932011" cy="132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237" y="1779125"/>
            <a:ext cx="1130118" cy="12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x="0" y="0"/>
            <a:ext cx="9144000" cy="123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0" y="3911400"/>
            <a:ext cx="9144000" cy="123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2575537" y="310025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desarrollo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900">
                <a:latin typeface="Work Sans Light"/>
                <a:ea typeface="Work Sans Light"/>
                <a:cs typeface="Work Sans Light"/>
                <a:sym typeface="Work Sans Light"/>
              </a:rPr>
              <a:t>-tech-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5078950" y="3100250"/>
            <a:ext cx="1489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diseño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900">
                <a:latin typeface="Work Sans Light"/>
                <a:ea typeface="Work Sans Light"/>
                <a:cs typeface="Work Sans Light"/>
                <a:sym typeface="Work Sans Light"/>
              </a:rPr>
              <a:t>-design-</a:t>
            </a:r>
          </a:p>
        </p:txBody>
      </p:sp>
      <p:sp>
        <p:nvSpPr>
          <p:cNvPr id="186" name="Shape 186"/>
          <p:cNvSpPr/>
          <p:nvPr/>
        </p:nvSpPr>
        <p:spPr>
          <a:xfrm>
            <a:off x="3885350" y="2004842"/>
            <a:ext cx="1613650" cy="943300"/>
          </a:xfrm>
          <a:custGeom>
            <a:pathLst>
              <a:path extrusionOk="0" h="37732" w="64546">
                <a:moveTo>
                  <a:pt x="0" y="15140"/>
                </a:moveTo>
                <a:cubicBezTo>
                  <a:pt x="5738" y="15140"/>
                  <a:pt x="12078" y="12183"/>
                  <a:pt x="17212" y="14749"/>
                </a:cubicBezTo>
                <a:cubicBezTo>
                  <a:pt x="18577" y="15431"/>
                  <a:pt x="19856" y="17972"/>
                  <a:pt x="18777" y="19052"/>
                </a:cubicBezTo>
                <a:cubicBezTo>
                  <a:pt x="17393" y="20435"/>
                  <a:pt x="14658" y="19927"/>
                  <a:pt x="12909" y="19052"/>
                </a:cubicBezTo>
                <a:cubicBezTo>
                  <a:pt x="8772" y="16982"/>
                  <a:pt x="20444" y="4102"/>
                  <a:pt x="21906" y="8490"/>
                </a:cubicBezTo>
                <a:cubicBezTo>
                  <a:pt x="24115" y="15120"/>
                  <a:pt x="16938" y="22479"/>
                  <a:pt x="18777" y="29223"/>
                </a:cubicBezTo>
                <a:cubicBezTo>
                  <a:pt x="19402" y="31518"/>
                  <a:pt x="24135" y="32078"/>
                  <a:pt x="25818" y="30396"/>
                </a:cubicBezTo>
                <a:cubicBezTo>
                  <a:pt x="29128" y="27085"/>
                  <a:pt x="28285" y="21339"/>
                  <a:pt x="28948" y="16705"/>
                </a:cubicBezTo>
                <a:cubicBezTo>
                  <a:pt x="29355" y="13853"/>
                  <a:pt x="31017" y="10675"/>
                  <a:pt x="29730" y="8099"/>
                </a:cubicBezTo>
                <a:cubicBezTo>
                  <a:pt x="27941" y="4521"/>
                  <a:pt x="21423" y="1584"/>
                  <a:pt x="18386" y="4187"/>
                </a:cubicBezTo>
                <a:cubicBezTo>
                  <a:pt x="15611" y="6564"/>
                  <a:pt x="16153" y="11984"/>
                  <a:pt x="17994" y="15140"/>
                </a:cubicBezTo>
                <a:cubicBezTo>
                  <a:pt x="21100" y="20467"/>
                  <a:pt x="30472" y="22200"/>
                  <a:pt x="35989" y="19443"/>
                </a:cubicBezTo>
                <a:cubicBezTo>
                  <a:pt x="40266" y="17305"/>
                  <a:pt x="35857" y="9369"/>
                  <a:pt x="33251" y="5360"/>
                </a:cubicBezTo>
                <a:cubicBezTo>
                  <a:pt x="32395" y="4043"/>
                  <a:pt x="30432" y="826"/>
                  <a:pt x="29730" y="2231"/>
                </a:cubicBezTo>
                <a:cubicBezTo>
                  <a:pt x="26463" y="8762"/>
                  <a:pt x="30727" y="16859"/>
                  <a:pt x="30121" y="24137"/>
                </a:cubicBezTo>
                <a:cubicBezTo>
                  <a:pt x="29630" y="30029"/>
                  <a:pt x="23995" y="39308"/>
                  <a:pt x="18386" y="37438"/>
                </a:cubicBezTo>
                <a:cubicBezTo>
                  <a:pt x="13053" y="35660"/>
                  <a:pt x="14967" y="23858"/>
                  <a:pt x="19559" y="20617"/>
                </a:cubicBezTo>
                <a:cubicBezTo>
                  <a:pt x="25631" y="16329"/>
                  <a:pt x="35817" y="20005"/>
                  <a:pt x="41074" y="14749"/>
                </a:cubicBezTo>
                <a:cubicBezTo>
                  <a:pt x="44572" y="11250"/>
                  <a:pt x="39547" y="-3135"/>
                  <a:pt x="36380" y="666"/>
                </a:cubicBezTo>
                <a:cubicBezTo>
                  <a:pt x="31119" y="6981"/>
                  <a:pt x="36879" y="17096"/>
                  <a:pt x="37163" y="25311"/>
                </a:cubicBezTo>
                <a:cubicBezTo>
                  <a:pt x="37235" y="27396"/>
                  <a:pt x="38638" y="30094"/>
                  <a:pt x="37163" y="31570"/>
                </a:cubicBezTo>
                <a:cubicBezTo>
                  <a:pt x="33556" y="35176"/>
                  <a:pt x="19690" y="25636"/>
                  <a:pt x="24253" y="23355"/>
                </a:cubicBezTo>
                <a:cubicBezTo>
                  <a:pt x="30043" y="20459"/>
                  <a:pt x="46684" y="25817"/>
                  <a:pt x="43422" y="20225"/>
                </a:cubicBezTo>
                <a:cubicBezTo>
                  <a:pt x="40199" y="14701"/>
                  <a:pt x="30678" y="11739"/>
                  <a:pt x="25036" y="14749"/>
                </a:cubicBezTo>
                <a:cubicBezTo>
                  <a:pt x="22253" y="16233"/>
                  <a:pt x="19345" y="19971"/>
                  <a:pt x="20342" y="22964"/>
                </a:cubicBezTo>
                <a:cubicBezTo>
                  <a:pt x="21306" y="25859"/>
                  <a:pt x="26142" y="27295"/>
                  <a:pt x="28948" y="26093"/>
                </a:cubicBezTo>
                <a:cubicBezTo>
                  <a:pt x="32489" y="24575"/>
                  <a:pt x="32473" y="19202"/>
                  <a:pt x="33642" y="15531"/>
                </a:cubicBezTo>
                <a:cubicBezTo>
                  <a:pt x="34637" y="12402"/>
                  <a:pt x="36283" y="8687"/>
                  <a:pt x="34815" y="5751"/>
                </a:cubicBezTo>
                <a:cubicBezTo>
                  <a:pt x="33700" y="3523"/>
                  <a:pt x="32070" y="1126"/>
                  <a:pt x="29730" y="275"/>
                </a:cubicBezTo>
                <a:cubicBezTo>
                  <a:pt x="27079" y="-689"/>
                  <a:pt x="23117" y="2181"/>
                  <a:pt x="22689" y="4969"/>
                </a:cubicBezTo>
                <a:cubicBezTo>
                  <a:pt x="22164" y="8381"/>
                  <a:pt x="21557" y="13595"/>
                  <a:pt x="24645" y="15140"/>
                </a:cubicBezTo>
                <a:cubicBezTo>
                  <a:pt x="30286" y="17961"/>
                  <a:pt x="37114" y="17487"/>
                  <a:pt x="43422" y="17487"/>
                </a:cubicBezTo>
                <a:cubicBezTo>
                  <a:pt x="45117" y="17487"/>
                  <a:pt x="47837" y="17203"/>
                  <a:pt x="48116" y="15531"/>
                </a:cubicBezTo>
                <a:cubicBezTo>
                  <a:pt x="48599" y="12629"/>
                  <a:pt x="47517" y="5465"/>
                  <a:pt x="50072" y="6925"/>
                </a:cubicBezTo>
                <a:cubicBezTo>
                  <a:pt x="52199" y="8140"/>
                  <a:pt x="52930" y="11140"/>
                  <a:pt x="53201" y="13575"/>
                </a:cubicBezTo>
                <a:cubicBezTo>
                  <a:pt x="53851" y="19430"/>
                  <a:pt x="50700" y="30652"/>
                  <a:pt x="44986" y="29223"/>
                </a:cubicBezTo>
                <a:cubicBezTo>
                  <a:pt x="40119" y="28005"/>
                  <a:pt x="38337" y="16939"/>
                  <a:pt x="42639" y="14358"/>
                </a:cubicBezTo>
                <a:cubicBezTo>
                  <a:pt x="47166" y="11640"/>
                  <a:pt x="48315" y="23264"/>
                  <a:pt x="51245" y="27658"/>
                </a:cubicBezTo>
                <a:cubicBezTo>
                  <a:pt x="51892" y="28628"/>
                  <a:pt x="53965" y="27185"/>
                  <a:pt x="54375" y="26093"/>
                </a:cubicBezTo>
                <a:cubicBezTo>
                  <a:pt x="55752" y="22420"/>
                  <a:pt x="54698" y="16609"/>
                  <a:pt x="51245" y="14749"/>
                </a:cubicBezTo>
                <a:cubicBezTo>
                  <a:pt x="46813" y="12362"/>
                  <a:pt x="33626" y="15121"/>
                  <a:pt x="36771" y="19052"/>
                </a:cubicBezTo>
                <a:cubicBezTo>
                  <a:pt x="39876" y="22933"/>
                  <a:pt x="48531" y="21759"/>
                  <a:pt x="51637" y="17878"/>
                </a:cubicBezTo>
                <a:cubicBezTo>
                  <a:pt x="54087" y="14815"/>
                  <a:pt x="52431" y="8680"/>
                  <a:pt x="55940" y="6925"/>
                </a:cubicBezTo>
                <a:cubicBezTo>
                  <a:pt x="58375" y="5706"/>
                  <a:pt x="56653" y="12570"/>
                  <a:pt x="58287" y="14749"/>
                </a:cubicBezTo>
                <a:cubicBezTo>
                  <a:pt x="59548" y="16431"/>
                  <a:pt x="62443" y="13966"/>
                  <a:pt x="64546" y="13966"/>
                </a:cubicBezTo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187" name="Shape 187"/>
          <p:cNvCxnSpPr/>
          <p:nvPr/>
        </p:nvCxnSpPr>
        <p:spPr>
          <a:xfrm>
            <a:off x="3969675" y="2432325"/>
            <a:ext cx="14298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